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80" r:id="rId3"/>
    <p:sldId id="281" r:id="rId4"/>
    <p:sldId id="258" r:id="rId5"/>
    <p:sldId id="279" r:id="rId6"/>
    <p:sldId id="270" r:id="rId7"/>
    <p:sldId id="272" r:id="rId8"/>
    <p:sldId id="283" r:id="rId9"/>
    <p:sldId id="284" r:id="rId10"/>
    <p:sldId id="285" r:id="rId11"/>
    <p:sldId id="286" r:id="rId12"/>
    <p:sldId id="287" r:id="rId13"/>
    <p:sldId id="266" r:id="rId14"/>
    <p:sldId id="271" r:id="rId15"/>
    <p:sldId id="264" r:id="rId16"/>
    <p:sldId id="275" r:id="rId17"/>
    <p:sldId id="276" r:id="rId18"/>
    <p:sldId id="288" r:id="rId19"/>
    <p:sldId id="282" r:id="rId20"/>
  </p:sldIdLst>
  <p:sldSz cx="9144000" cy="6858000" type="screen4x3"/>
  <p:notesSz cx="6858000" cy="91995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03" autoAdjust="0"/>
    <p:restoredTop sz="59041" autoAdjust="0"/>
  </p:normalViewPr>
  <p:slideViewPr>
    <p:cSldViewPr>
      <p:cViewPr varScale="1">
        <p:scale>
          <a:sx n="64" d="100"/>
          <a:sy n="64" d="100"/>
        </p:scale>
        <p:origin x="67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9978"/>
          </a:xfrm>
          <a:prstGeom prst="rect">
            <a:avLst/>
          </a:prstGeom>
        </p:spPr>
        <p:txBody>
          <a:bodyPr vert="horz" lIns="91751" tIns="45876" rIns="91751" bIns="45876" rtlCol="0"/>
          <a:lstStyle>
            <a:lvl1pPr algn="l">
              <a:defRPr sz="1200"/>
            </a:lvl1pPr>
          </a:lstStyle>
          <a:p>
            <a:endParaRPr lang="en-US"/>
          </a:p>
        </p:txBody>
      </p:sp>
      <p:sp>
        <p:nvSpPr>
          <p:cNvPr id="3" name="Date Placeholder 2"/>
          <p:cNvSpPr>
            <a:spLocks noGrp="1"/>
          </p:cNvSpPr>
          <p:nvPr>
            <p:ph type="dt" idx="1"/>
          </p:nvPr>
        </p:nvSpPr>
        <p:spPr>
          <a:xfrm>
            <a:off x="3884613" y="0"/>
            <a:ext cx="2971800" cy="459978"/>
          </a:xfrm>
          <a:prstGeom prst="rect">
            <a:avLst/>
          </a:prstGeom>
        </p:spPr>
        <p:txBody>
          <a:bodyPr vert="horz" lIns="91751" tIns="45876" rIns="91751" bIns="45876" rtlCol="0"/>
          <a:lstStyle>
            <a:lvl1pPr algn="r">
              <a:defRPr sz="1200"/>
            </a:lvl1pPr>
          </a:lstStyle>
          <a:p>
            <a:fld id="{CAB0B6C9-85A8-4922-891D-98B5C44531DE}" type="datetimeFigureOut">
              <a:rPr lang="en-US" smtClean="0"/>
              <a:t>5/28/2014</a:t>
            </a:fld>
            <a:endParaRPr lang="en-US"/>
          </a:p>
        </p:txBody>
      </p:sp>
      <p:sp>
        <p:nvSpPr>
          <p:cNvPr id="4" name="Slide Image Placeholder 3"/>
          <p:cNvSpPr>
            <a:spLocks noGrp="1" noRot="1" noChangeAspect="1"/>
          </p:cNvSpPr>
          <p:nvPr>
            <p:ph type="sldImg" idx="2"/>
          </p:nvPr>
        </p:nvSpPr>
        <p:spPr>
          <a:xfrm>
            <a:off x="1128713" y="688975"/>
            <a:ext cx="4600575" cy="3451225"/>
          </a:xfrm>
          <a:prstGeom prst="rect">
            <a:avLst/>
          </a:prstGeom>
          <a:noFill/>
          <a:ln w="12700">
            <a:solidFill>
              <a:prstClr val="black"/>
            </a:solidFill>
          </a:ln>
        </p:spPr>
        <p:txBody>
          <a:bodyPr vert="horz" lIns="91751" tIns="45876" rIns="91751" bIns="45876" rtlCol="0" anchor="ctr"/>
          <a:lstStyle/>
          <a:p>
            <a:endParaRPr lang="en-US"/>
          </a:p>
        </p:txBody>
      </p:sp>
      <p:sp>
        <p:nvSpPr>
          <p:cNvPr id="5" name="Notes Placeholder 4"/>
          <p:cNvSpPr>
            <a:spLocks noGrp="1"/>
          </p:cNvSpPr>
          <p:nvPr>
            <p:ph type="body" sz="quarter" idx="3"/>
          </p:nvPr>
        </p:nvSpPr>
        <p:spPr>
          <a:xfrm>
            <a:off x="685800" y="4369793"/>
            <a:ext cx="5486400" cy="4139803"/>
          </a:xfrm>
          <a:prstGeom prst="rect">
            <a:avLst/>
          </a:prstGeom>
        </p:spPr>
        <p:txBody>
          <a:bodyPr vert="horz" lIns="91751" tIns="45876" rIns="91751" bIns="4587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37989"/>
            <a:ext cx="2971800" cy="459978"/>
          </a:xfrm>
          <a:prstGeom prst="rect">
            <a:avLst/>
          </a:prstGeom>
        </p:spPr>
        <p:txBody>
          <a:bodyPr vert="horz" lIns="91751" tIns="45876" rIns="91751" bIns="45876"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37989"/>
            <a:ext cx="2971800" cy="459978"/>
          </a:xfrm>
          <a:prstGeom prst="rect">
            <a:avLst/>
          </a:prstGeom>
        </p:spPr>
        <p:txBody>
          <a:bodyPr vert="horz" lIns="91751" tIns="45876" rIns="91751" bIns="45876" rtlCol="0" anchor="b"/>
          <a:lstStyle>
            <a:lvl1pPr algn="r">
              <a:defRPr sz="1200"/>
            </a:lvl1pPr>
          </a:lstStyle>
          <a:p>
            <a:fld id="{8C21C5C2-69C9-477A-A0AC-6E98968F4D6E}" type="slidenum">
              <a:rPr lang="en-US" smtClean="0"/>
              <a:t>‹#›</a:t>
            </a:fld>
            <a:endParaRPr lang="en-US"/>
          </a:p>
        </p:txBody>
      </p:sp>
    </p:spTree>
    <p:extLst>
      <p:ext uri="{BB962C8B-B14F-4D97-AF65-F5344CB8AC3E}">
        <p14:creationId xmlns:p14="http://schemas.microsoft.com/office/powerpoint/2010/main" val="3543277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0410"/>
            <a:r>
              <a:rPr lang="en-US" baseline="0" dirty="0" smtClean="0"/>
              <a:t>Since our meeting’s them this year is about local and family history and identity, I wanted to share with you a little introduction to UF’s Panama Canal Museum Collection, which I see as very relevant to these topics.  </a:t>
            </a:r>
            <a:endParaRPr lang="en-US" dirty="0" smtClean="0"/>
          </a:p>
          <a:p>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a:t>
            </a:fld>
            <a:endParaRPr lang="en-US"/>
          </a:p>
        </p:txBody>
      </p:sp>
    </p:spTree>
    <p:extLst>
      <p:ext uri="{BB962C8B-B14F-4D97-AF65-F5344CB8AC3E}">
        <p14:creationId xmlns:p14="http://schemas.microsoft.com/office/powerpoint/2010/main" val="1387466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0410">
              <a:defRPr/>
            </a:pPr>
            <a:r>
              <a:rPr lang="en-US" dirty="0" smtClean="0"/>
              <a:t>We regularly</a:t>
            </a:r>
            <a:r>
              <a:rPr lang="en-US" baseline="0" dirty="0" smtClean="0"/>
              <a:t> get e-mails and phone calls asking about employment records, birth certificates, school transcripts and the like.  This kind of material was sent to the National Archives, the Defense Department school system, or to other Federal authorities. Shown here are a couple of exceptions:  a service record for Charles P. Morgan of the Panama Railroad, 1908-1921, and a record of a pay increase for Nurse Anna Doolittle, 1907.  These are examples of the kind of work-related papers that ended up in private hands.  There is also an assortment of internal memos, technical reports, procedural manuals, and the like. For example, we have some odd ledgers of payroll information for random months in the period 1944-1949.   Also in the category of manuscripts, we do have some examples of unpublished letters and narratives that Canal Zone residents composed, pamphlets, scrapbooks of clippings and paper souvenirs, etc.</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080131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Perhaps the most numerous</a:t>
            </a:r>
            <a:r>
              <a:rPr lang="en-US" baseline="0" dirty="0" smtClean="0"/>
              <a:t> type of object in the collection is the photograph, either loose or in an album.  Here can see some souvenir snapshots, some official construction photographs and some items produced for the postcard or stereopticon market.  In the bottom center is a </a:t>
            </a:r>
            <a:r>
              <a:rPr lang="en-US" baseline="0" dirty="0" err="1" smtClean="0"/>
              <a:t>a</a:t>
            </a:r>
            <a:r>
              <a:rPr lang="en-US" baseline="0" dirty="0" smtClean="0"/>
              <a:t> 1928 reunion photo of the Panama Canal Society in St. Petersburg.  This group continues to hold annual reunions in Florida, and this may give you of how long Florida has been a sort of second home for Canal Zone residents.  This connection is one reason that it is appropriate that the local history of the Canal Zone has ended up in Florida.</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538395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So far, we have mainly seen paper documents of various types.  The ones shown here are all “paper” items of a variety, but not the kind of documents with which we usually work.  The </a:t>
            </a:r>
            <a:r>
              <a:rPr lang="en-US" dirty="0" smtClean="0"/>
              <a:t>Canal Zone, as a sort of company town,</a:t>
            </a:r>
            <a:r>
              <a:rPr lang="en-US" baseline="0" dirty="0" smtClean="0"/>
              <a:t> offered a variety of services to its residents, and these artifacts represent some of those services: the post office, the railroad, and the commissaries, which produced a number of the food products they sold, so they are of historic relevance.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69811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some of us, the three-dimensional objects that came with the collection are sometimes the most difficult items to manage and to display.  Our spaces and practices are more oriented toward the flat paper document.  Yet we are aware that many of them have special significance, and we envision digitization as one way to make them available.  The objects shown here all tell something about the government authority on the Isthmus.  </a:t>
            </a:r>
            <a:r>
              <a:rPr lang="en-US" dirty="0" smtClean="0"/>
              <a:t>An</a:t>
            </a:r>
            <a:r>
              <a:rPr lang="en-US" baseline="0" dirty="0" smtClean="0"/>
              <a:t>y government has a system for identifying its officials, and putting its “seal of approval” on people and objects.  Here are a few of the kinds of badges that we have in our collection.  Note that the pair of licenses plates, from the same donor, quietly document a dramatic change in authority.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13</a:t>
            </a:fld>
            <a:endParaRPr lang="en-US"/>
          </a:p>
        </p:txBody>
      </p:sp>
    </p:spTree>
    <p:extLst>
      <p:ext uri="{BB962C8B-B14F-4D97-AF65-F5344CB8AC3E}">
        <p14:creationId xmlns:p14="http://schemas.microsoft.com/office/powerpoint/2010/main" val="381836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Over 1,000 </a:t>
            </a:r>
            <a:r>
              <a:rPr lang="en-US" baseline="0" dirty="0" err="1" smtClean="0"/>
              <a:t>molas</a:t>
            </a:r>
            <a:r>
              <a:rPr lang="en-US" baseline="0" dirty="0" smtClean="0"/>
              <a:t>, including one large private collection, are one of the kinds of artwork we have received.  </a:t>
            </a:r>
            <a:r>
              <a:rPr lang="en-US" dirty="0" smtClean="0"/>
              <a:t>Selections</a:t>
            </a:r>
            <a:r>
              <a:rPr lang="en-US" baseline="0" dirty="0" smtClean="0"/>
              <a:t> from the </a:t>
            </a:r>
            <a:r>
              <a:rPr lang="en-US" baseline="0" dirty="0" err="1" smtClean="0"/>
              <a:t>mola</a:t>
            </a:r>
            <a:r>
              <a:rPr lang="en-US" baseline="0" dirty="0" smtClean="0"/>
              <a:t> collection will be on exhibit at UF’s </a:t>
            </a:r>
            <a:r>
              <a:rPr lang="en-US" baseline="0" dirty="0" err="1" smtClean="0"/>
              <a:t>Harn</a:t>
            </a:r>
            <a:r>
              <a:rPr lang="en-US" baseline="0" dirty="0" smtClean="0"/>
              <a:t> Museum of Art, around the time of the Canal Centennial in August of this year.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14</a:t>
            </a:fld>
            <a:endParaRPr lang="en-US"/>
          </a:p>
        </p:txBody>
      </p:sp>
    </p:spTree>
    <p:extLst>
      <p:ext uri="{BB962C8B-B14F-4D97-AF65-F5344CB8AC3E}">
        <p14:creationId xmlns:p14="http://schemas.microsoft.com/office/powerpoint/2010/main" val="1952584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Memories</a:t>
            </a:r>
            <a:r>
              <a:rPr lang="en-US" baseline="0" dirty="0" smtClean="0"/>
              <a:t> of school days </a:t>
            </a:r>
            <a:r>
              <a:rPr lang="en-US" dirty="0" smtClean="0"/>
              <a:t>are very important.  For many historians, the name “Balboa High School” is </a:t>
            </a:r>
            <a:r>
              <a:rPr lang="en-US" baseline="0" dirty="0" smtClean="0"/>
              <a:t>associated with a major international incident, the Flag Riots of 1964.  For many connected to the museum group, it’s their old school, and the Class of ’64 will have a 50</a:t>
            </a:r>
            <a:r>
              <a:rPr lang="en-US" baseline="30000" dirty="0" smtClean="0"/>
              <a:t>th</a:t>
            </a:r>
            <a:r>
              <a:rPr lang="en-US" baseline="0" dirty="0" smtClean="0"/>
              <a:t> reunion this year in Orlando.  </a:t>
            </a:r>
            <a:r>
              <a:rPr lang="en-US" dirty="0" smtClean="0"/>
              <a:t>One special effort</a:t>
            </a:r>
            <a:r>
              <a:rPr lang="en-US" baseline="0" dirty="0" smtClean="0"/>
              <a:t> we have made in recent years is to include more information about the Silver Roll or West Indian or “Latin American Schools” that were also a part of the Canal Zone school system, and we have made some valuable contacts among the graduates of those schools who have supplied us with yearbooks, so that we can make our collections more complete.  We have also exchanged some visits and materials with the West Indian Museum of Panama, in an effort to understand the diversity of life in Panama that may not be captured by our collection.</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15</a:t>
            </a:fld>
            <a:endParaRPr lang="en-US"/>
          </a:p>
        </p:txBody>
      </p:sp>
    </p:spTree>
    <p:extLst>
      <p:ext uri="{BB962C8B-B14F-4D97-AF65-F5344CB8AC3E}">
        <p14:creationId xmlns:p14="http://schemas.microsoft.com/office/powerpoint/2010/main" val="241593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some of the other challenges we have faced.  All of these are important questions for us</a:t>
            </a:r>
            <a:r>
              <a:rPr lang="en-US" baseline="0" dirty="0" smtClean="0"/>
              <a:t> to think about.  The last one is a very important, not only to UF, but to the authorities at the Institute of Museum and Library Services in Washington, because there are actually many other similar cases around the country, where small but valuable cultural repositories, like the PCM, find themselves unable to survive, and need to find a way to pass on their collections to more larger established institutions.  At the same time, public university libraries, like UF, are having to adjust during a time of technological and fiscal changes.  As a result of the IMLS’s interest, we have received some critical support for our projects related to this collection.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16</a:t>
            </a:fld>
            <a:endParaRPr lang="en-US"/>
          </a:p>
        </p:txBody>
      </p:sp>
    </p:spTree>
    <p:extLst>
      <p:ext uri="{BB962C8B-B14F-4D97-AF65-F5344CB8AC3E}">
        <p14:creationId xmlns:p14="http://schemas.microsoft.com/office/powerpoint/2010/main" val="259595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support of the IMLS has allowed us to have some extra help</a:t>
            </a:r>
            <a:r>
              <a:rPr lang="en-US" baseline="0" dirty="0" smtClean="0"/>
              <a:t> in processing the collection, and in preparing for the centennial in August .  We will have multiple exhibits opening on August 15, along with a cultural program that weekend.   Our health science library will focus its exhibit on public health in the Canal Zone,  our Science Library on engineering, and so on.   This map shows the various locations on campus for the coordinated exhibits on the Panama Canal.  The other item here is a poster from our Center for Latin American Studies.  They also observed the centennial by dedicating their annual conference (this year’s being the 63</a:t>
            </a:r>
            <a:r>
              <a:rPr lang="en-US" baseline="30000" dirty="0" smtClean="0"/>
              <a:t>rd</a:t>
            </a:r>
            <a:r>
              <a:rPr lang="en-US" baseline="0" dirty="0" smtClean="0"/>
              <a:t>) to Panama, and the topics ranged from the natural sciences, including UF research in Panama on forestry and paleontology, to the effects of the canal expansion project on Florida’s ports.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C21C5C2-69C9-477A-A0AC-6E98968F4D6E}" type="slidenum">
              <a:rPr lang="en-US" smtClean="0"/>
              <a:t>17</a:t>
            </a:fld>
            <a:endParaRPr lang="en-US"/>
          </a:p>
        </p:txBody>
      </p:sp>
    </p:spTree>
    <p:extLst>
      <p:ext uri="{BB962C8B-B14F-4D97-AF65-F5344CB8AC3E}">
        <p14:creationId xmlns:p14="http://schemas.microsoft.com/office/powerpoint/2010/main" val="689262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innovation</a:t>
            </a:r>
            <a:r>
              <a:rPr lang="en-US" baseline="0" dirty="0" smtClean="0"/>
              <a:t> has been to use the community of “museum friends” to help us identify pictures that have little documentation.</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18</a:t>
            </a:fld>
            <a:endParaRPr lang="en-US"/>
          </a:p>
        </p:txBody>
      </p:sp>
    </p:spTree>
    <p:extLst>
      <p:ext uri="{BB962C8B-B14F-4D97-AF65-F5344CB8AC3E}">
        <p14:creationId xmlns:p14="http://schemas.microsoft.com/office/powerpoint/2010/main" val="2073843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one occasion, someone in the Friends group asked</a:t>
            </a:r>
            <a:r>
              <a:rPr lang="en-US" baseline="0" dirty="0" smtClean="0"/>
              <a:t> </a:t>
            </a:r>
            <a:r>
              <a:rPr lang="en-US" dirty="0" smtClean="0"/>
              <a:t>why</a:t>
            </a:r>
            <a:r>
              <a:rPr lang="en-US" baseline="0" dirty="0" smtClean="0"/>
              <a:t> the museum’s materials would end up connected with UF’s Latin American Collection, when building and maintaining the Panama Canal was a US accomplishment.  How is this Latin American?  In some ways, this is a very appropriate question for the reasons outlined here.  </a:t>
            </a:r>
            <a:r>
              <a:rPr lang="en-US" baseline="0" dirty="0" smtClean="0"/>
              <a:t> Still</a:t>
            </a:r>
            <a:r>
              <a:rPr lang="en-US" baseline="0" dirty="0" smtClean="0"/>
              <a:t>, I think that this distinctive community’s history has importance both as US history and as </a:t>
            </a:r>
            <a:r>
              <a:rPr lang="en-US" baseline="0" dirty="0" smtClean="0"/>
              <a:t>Panamanian or Latin American </a:t>
            </a:r>
            <a:r>
              <a:rPr lang="en-US" baseline="0" dirty="0" smtClean="0"/>
              <a:t>history and even more </a:t>
            </a:r>
            <a:r>
              <a:rPr lang="en-US" baseline="0" dirty="0" smtClean="0"/>
              <a:t>broadly, given the canal’s place as a crossroads of the world. </a:t>
            </a:r>
          </a:p>
          <a:p>
            <a:endParaRPr lang="en-US" baseline="0" dirty="0" smtClean="0"/>
          </a:p>
          <a:p>
            <a:r>
              <a:rPr lang="en-US" baseline="0" dirty="0" smtClean="0"/>
              <a:t>So</a:t>
            </a:r>
            <a:r>
              <a:rPr lang="en-US" baseline="0" dirty="0" smtClean="0"/>
              <a:t>, going back to our conference theme of local </a:t>
            </a:r>
            <a:r>
              <a:rPr lang="en-US" baseline="0" dirty="0" smtClean="0"/>
              <a:t>history’s importance in giving people </a:t>
            </a:r>
            <a:r>
              <a:rPr lang="en-US" baseline="0" dirty="0" smtClean="0"/>
              <a:t>a sense of identity, I think that working  with the collection, and learning the local history in such a firsthand way, has shown me that the Zone </a:t>
            </a:r>
            <a:r>
              <a:rPr lang="en-US" baseline="0" dirty="0" smtClean="0"/>
              <a:t>was a small place, but one that had a broad impact in terms of helping </a:t>
            </a:r>
            <a:r>
              <a:rPr lang="en-US" baseline="0" dirty="0" smtClean="0"/>
              <a:t>to define </a:t>
            </a:r>
            <a:r>
              <a:rPr lang="en-US" baseline="0" dirty="0" smtClean="0"/>
              <a:t>US </a:t>
            </a:r>
            <a:r>
              <a:rPr lang="en-US" baseline="0" dirty="0" smtClean="0"/>
              <a:t>and Latin American identities, often in opposition to one another</a:t>
            </a:r>
            <a:r>
              <a:rPr lang="en-US" baseline="0" smtClean="0"/>
              <a:t>. </a:t>
            </a:r>
            <a:endParaRPr lang="en-US" baseline="0" dirty="0" smtClean="0"/>
          </a:p>
          <a:p>
            <a:endParaRPr lang="en-US" baseline="0" dirty="0" smtClean="0"/>
          </a:p>
          <a:p>
            <a:r>
              <a:rPr lang="en-US" baseline="0" dirty="0" smtClean="0"/>
              <a:t>In </a:t>
            </a:r>
            <a:r>
              <a:rPr lang="en-US" baseline="0" dirty="0" smtClean="0"/>
              <a:t>many ways, the US community was organized around an identity that was emphatically not Latin American.  However, as a borderland, there were daily exchanges of different sorts between the Zone and the Republic of Panama, </a:t>
            </a:r>
            <a:r>
              <a:rPr lang="en-US" baseline="0" dirty="0" smtClean="0"/>
              <a:t>and I think it’s fair to say that </a:t>
            </a:r>
            <a:r>
              <a:rPr lang="en-US" baseline="0" dirty="0" smtClean="0"/>
              <a:t>it was </a:t>
            </a:r>
            <a:r>
              <a:rPr lang="en-US" baseline="0" dirty="0" smtClean="0"/>
              <a:t>a much </a:t>
            </a:r>
            <a:r>
              <a:rPr lang="en-US" baseline="0" dirty="0" smtClean="0"/>
              <a:t>more </a:t>
            </a:r>
            <a:r>
              <a:rPr lang="en-US" baseline="0" dirty="0" smtClean="0"/>
              <a:t>cosmopolitan place </a:t>
            </a:r>
            <a:r>
              <a:rPr lang="en-US" baseline="0" dirty="0" smtClean="0"/>
              <a:t>than the average US town of 30,000.  </a:t>
            </a:r>
            <a:r>
              <a:rPr lang="en-US" baseline="0" dirty="0" smtClean="0"/>
              <a:t>There was more to the place than just “us vs. them.”  Many </a:t>
            </a:r>
            <a:r>
              <a:rPr lang="en-US" baseline="0" dirty="0" err="1" smtClean="0"/>
              <a:t>Zonians</a:t>
            </a:r>
            <a:r>
              <a:rPr lang="en-US" baseline="0" dirty="0" smtClean="0"/>
              <a:t> who have “returned” to the US find themselves missing Panama and realizing how much Panama meant to them.  Perhaps they would not feel exactly at home in the Panama of today, but some have expressed a the feeling that they are not 100% “at home” in the United States, either.  </a:t>
            </a:r>
          </a:p>
          <a:p>
            <a:endParaRPr lang="en-US" baseline="0" dirty="0" smtClean="0"/>
          </a:p>
          <a:p>
            <a:r>
              <a:rPr lang="en-US" baseline="0" dirty="0" smtClean="0"/>
              <a:t>Our focus, as an academic library dedicated to foreign area studies, is on supporting research on topics of broad significance and not necessarily on the “local history” of </a:t>
            </a:r>
            <a:r>
              <a:rPr lang="en-US" baseline="0" dirty="0" smtClean="0"/>
              <a:t>any particular </a:t>
            </a:r>
            <a:r>
              <a:rPr lang="en-US" baseline="0" dirty="0" smtClean="0"/>
              <a:t>small American community. </a:t>
            </a:r>
            <a:r>
              <a:rPr lang="en-US" baseline="0" dirty="0" smtClean="0"/>
              <a:t>  Taking on this collection, and committing ourselves to working with the donors, </a:t>
            </a:r>
            <a:r>
              <a:rPr lang="en-US" baseline="0" dirty="0" smtClean="0"/>
              <a:t>has </a:t>
            </a:r>
            <a:r>
              <a:rPr lang="en-US" baseline="0" dirty="0" smtClean="0"/>
              <a:t>presented challenges at times, </a:t>
            </a:r>
            <a:r>
              <a:rPr lang="en-US" baseline="0" dirty="0" smtClean="0"/>
              <a:t>but </a:t>
            </a:r>
            <a:r>
              <a:rPr lang="en-US" baseline="0" dirty="0" smtClean="0"/>
              <a:t>it has been worth </a:t>
            </a:r>
            <a:r>
              <a:rPr lang="en-US" baseline="0" dirty="0" smtClean="0"/>
              <a:t>our efforts, given the unique importance that this particular community had in US-Latin American relations for </a:t>
            </a:r>
            <a:r>
              <a:rPr lang="en-US" baseline="0" dirty="0" smtClean="0"/>
              <a:t>the whole of the 20</a:t>
            </a:r>
            <a:r>
              <a:rPr lang="en-US" baseline="30000" dirty="0" smtClean="0"/>
              <a:t>th</a:t>
            </a:r>
            <a:r>
              <a:rPr lang="en-US" baseline="0" dirty="0" smtClean="0"/>
              <a:t> </a:t>
            </a:r>
            <a:r>
              <a:rPr lang="en-US" baseline="0" dirty="0" smtClean="0"/>
              <a:t>century.  We look forward to showing off some of that collection starting in August, and hope you can join us then. Thank you.</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19</a:t>
            </a:fld>
            <a:endParaRPr lang="en-US"/>
          </a:p>
        </p:txBody>
      </p:sp>
    </p:spTree>
    <p:extLst>
      <p:ext uri="{BB962C8B-B14F-4D97-AF65-F5344CB8AC3E}">
        <p14:creationId xmlns:p14="http://schemas.microsoft.com/office/powerpoint/2010/main" val="965785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bullet points outline</a:t>
            </a:r>
            <a:r>
              <a:rPr lang="en-US" dirty="0" smtClean="0"/>
              <a:t> the subjects I hope to cover</a:t>
            </a:r>
            <a:r>
              <a:rPr lang="en-US" baseline="0" dirty="0" smtClean="0"/>
              <a:t> in my talk…</a:t>
            </a:r>
          </a:p>
          <a:p>
            <a:r>
              <a:rPr lang="en-US" baseline="0" dirty="0" smtClean="0"/>
              <a:t>I should mention, at this point, that I have been connected with this project from the beginning, but have gradually reduced my involvement, as other colleagues, esp. those with archival and museum studies backgrounds, have taken the lead, and I am glad to have been able to turn over these responsibilities, given the complex nature of the work.  I should also mention that, until her recent retirement, the lead person for the project in the library was Associate Dean Rachel </a:t>
            </a:r>
            <a:r>
              <a:rPr lang="en-US" baseline="0" dirty="0" err="1" smtClean="0"/>
              <a:t>Schipper</a:t>
            </a:r>
            <a:r>
              <a:rPr lang="en-US" baseline="0" dirty="0" smtClean="0"/>
              <a:t>, who had taught in the US schools in Panama at one time.  As a result, she took a special interest in this project, as has our Dean of Libraries, Judy Russell, who has traveled to Panama every year for the past three years in connection with this collection and its development.  </a:t>
            </a:r>
            <a:endParaRPr lang="en-US" dirty="0" smtClean="0"/>
          </a:p>
          <a:p>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2</a:t>
            </a:fld>
            <a:endParaRPr lang="en-US"/>
          </a:p>
        </p:txBody>
      </p:sp>
    </p:spTree>
    <p:extLst>
      <p:ext uri="{BB962C8B-B14F-4D97-AF65-F5344CB8AC3E}">
        <p14:creationId xmlns:p14="http://schemas.microsoft.com/office/powerpoint/2010/main" val="3241041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Receiving</a:t>
            </a:r>
            <a:r>
              <a:rPr lang="en-US" baseline="0" dirty="0" smtClean="0"/>
              <a:t> this collection has focused my attention much more than I had ever expected on Panama Canal history.  This slide’s timeline offers a quick overview.  Of course, it’s important to note that this year (2014) is being observed as the centennial of the canal’s opening to interoceanic traffic in 1914.   The donors who gave us this collection focused their interest on what they termed the “American Era,” that is, mainly the 75 years during which the Canal Zone existed and to a lesser degree, the transition period through 1999.  The Zone was an area about 50 miles long, and ten miles wide, effectively a US colony in the middle of Latin America. One aspect that distinguished it from most “colonial” possessions was that there was almost no private commerce or agriculture. Everyone who lived there was either there for government work, or as a dependent of someone there for work. Its population fluctuated over the years, but on average there were about 30,000 people, divided roughly into three even parts: US civilians working on the canal or </a:t>
            </a:r>
            <a:r>
              <a:rPr lang="en-US" baseline="0" dirty="0" err="1" smtClean="0"/>
              <a:t>Zonians</a:t>
            </a:r>
            <a:r>
              <a:rPr lang="en-US" baseline="0" dirty="0" smtClean="0"/>
              <a:t> (sometimes for generations), US military personnel stationed temporarily in the Zone, and non-US civilian employees of the canal, mostly of West Indian origin.  This last community eventually gained Panamanian citizenship over the decades, but continued to speak English.</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3</a:t>
            </a:fld>
            <a:endParaRPr lang="en-US"/>
          </a:p>
        </p:txBody>
      </p:sp>
    </p:spTree>
    <p:extLst>
      <p:ext uri="{BB962C8B-B14F-4D97-AF65-F5344CB8AC3E}">
        <p14:creationId xmlns:p14="http://schemas.microsoft.com/office/powerpoint/2010/main" val="627510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1998, a group of </a:t>
            </a:r>
            <a:r>
              <a:rPr lang="en-US" dirty="0" err="1" smtClean="0"/>
              <a:t>Zonians</a:t>
            </a:r>
            <a:r>
              <a:rPr lang="en-US" dirty="0" smtClean="0"/>
              <a:t> living in Florida founded</a:t>
            </a:r>
            <a:r>
              <a:rPr lang="en-US" baseline="0" dirty="0" smtClean="0"/>
              <a:t> the Panama Canal Museum, when it became clear that the canal’s impending transfer would mark the end of an era. In the early 1990s, before the museum came into existence, some  individual collections were donated to academic libraries.  For example, the University of California at Riverside received a substantial collection of historical material from private collectors, and Texas and Tulane also received related collections around this time.  The University of Florida benefitted from two small donations of this variety, the Carpenter and the Brookings Collections, received in 1991 &amp; 1993.    Once the Panama Canal Museum came into existence in 1998, it became the magnet for this type of donation and over the next 14 years or so, they recorded receiving over 10,000 items, and they organized various exhibits, mainly with volunteer labor in a rented space.  Despite their best efforts, however, it was not possible to establish a permanent home for the collection, and a study funded by the Institute of Museum and Library Services determined that they should consider finding an academic library to which they could donate their collections.</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4</a:t>
            </a:fld>
            <a:endParaRPr lang="en-US"/>
          </a:p>
        </p:txBody>
      </p:sp>
    </p:spTree>
    <p:extLst>
      <p:ext uri="{BB962C8B-B14F-4D97-AF65-F5344CB8AC3E}">
        <p14:creationId xmlns:p14="http://schemas.microsoft.com/office/powerpoint/2010/main" val="121382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Acquiring the collections of a small museum of the Panama Canal’s “local history” has indeed led to some interesting situations.   Here are some of the kinds of telephone inquiries I have gotten used to receiving.  I have to give answers that sometimes disappoint the callers…</a:t>
            </a:r>
          </a:p>
          <a:p>
            <a:pPr marL="225102" indent="-225102">
              <a:buAutoNum type="arabicPeriod"/>
            </a:pPr>
            <a:r>
              <a:rPr lang="en-US" baseline="0" dirty="0" smtClean="0"/>
              <a:t>Not running a museum, but we are planning exhibits and events for the August centennial.  Come back then!</a:t>
            </a:r>
          </a:p>
          <a:p>
            <a:pPr marL="225102" indent="-225102">
              <a:buAutoNum type="arabicPeriod"/>
            </a:pPr>
            <a:r>
              <a:rPr lang="en-US" baseline="0" dirty="0" smtClean="0"/>
              <a:t>No, we don’t.  Those would be in the National Archives.  The official CZ Library/Museum went to the Library of Congress.</a:t>
            </a:r>
          </a:p>
          <a:p>
            <a:pPr marL="225102" indent="-225102">
              <a:buAutoNum type="arabicPeriod"/>
            </a:pPr>
            <a:r>
              <a:rPr lang="en-US" baseline="0" dirty="0" smtClean="0"/>
              <a:t>No, because we are not in the market for this material.  Everything has been donated (and we can’t give appraisals).</a:t>
            </a:r>
          </a:p>
          <a:p>
            <a:pPr marL="225102" indent="-225102">
              <a:buAutoNum type="arabicPeriod"/>
            </a:pPr>
            <a:r>
              <a:rPr lang="en-US" baseline="0" dirty="0" smtClean="0"/>
              <a:t>No, it takes time and money to do this!  See our website….</a:t>
            </a:r>
          </a:p>
          <a:p>
            <a:pPr marL="225102" indent="-225102">
              <a:buAutoNum type="arabicPeriod"/>
            </a:pPr>
            <a:r>
              <a:rPr lang="en-US" baseline="0" dirty="0" smtClean="0"/>
              <a:t>Please give us advance notice, and we can help researchers using our in-house inventory.</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5</a:t>
            </a:fld>
            <a:endParaRPr lang="en-US"/>
          </a:p>
        </p:txBody>
      </p:sp>
    </p:spTree>
    <p:extLst>
      <p:ext uri="{BB962C8B-B14F-4D97-AF65-F5344CB8AC3E}">
        <p14:creationId xmlns:p14="http://schemas.microsoft.com/office/powerpoint/2010/main" val="381692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collection is still being processed, but we can give you some idea of what it contains. </a:t>
            </a:r>
            <a:r>
              <a:rPr lang="en-US" dirty="0" smtClean="0"/>
              <a:t>The Panama Canal Museum Collection is not</a:t>
            </a:r>
            <a:r>
              <a:rPr lang="en-US" baseline="0" dirty="0" smtClean="0"/>
              <a:t> open for research in the way that other collections are, through the Special Collections  Reading Room on the Second Floor.   Some items are here on campus and others are in an off-campus storage facility.  There is no finding aid that brings together the collection in the traditional sense. We do, however, try to accommodate requests made in advance by researchers.  We are looking at this collection as an opportunity to try out new technologies and new organizational methods, in part because it already came with a computerized inventory of over 10,000  items, now nearly 16,000, thanks to a crew of volunteers that has been processing new items, and expanding the information on existing records.  We use this to locate items for exhibits, to respond to reference questions, to select materials for digitization, for exhibits and for academic assignments, and, very importantly, to assess whether or not new items offered as donations are needed or are duplicates of what we have.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6</a:t>
            </a:fld>
            <a:endParaRPr lang="en-US"/>
          </a:p>
        </p:txBody>
      </p:sp>
    </p:spTree>
    <p:extLst>
      <p:ext uri="{BB962C8B-B14F-4D97-AF65-F5344CB8AC3E}">
        <p14:creationId xmlns:p14="http://schemas.microsoft.com/office/powerpoint/2010/main" val="3967003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Along with our inventorying and organizing, we have also been putting materials online for public viewing.  The images I will show in the next slides are mostly taken from those online digital collections.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t>7</a:t>
            </a:fld>
            <a:endParaRPr lang="en-US"/>
          </a:p>
        </p:txBody>
      </p:sp>
    </p:spTree>
    <p:extLst>
      <p:ext uri="{BB962C8B-B14F-4D97-AF65-F5344CB8AC3E}">
        <p14:creationId xmlns:p14="http://schemas.microsoft.com/office/powerpoint/2010/main" val="1632622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Books,</a:t>
            </a:r>
            <a:r>
              <a:rPr lang="en-US" baseline="0" dirty="0" smtClean="0"/>
              <a:t> of course, are one of the easiest things for libraries to receive and process.  We have already cataloged most of the books we received, and we have shelved them in a prominent place in our new “Latin American and Caribbean Collection Reading Room,” shown here and located on the 3</a:t>
            </a:r>
            <a:r>
              <a:rPr lang="en-US" baseline="30000" dirty="0" smtClean="0"/>
              <a:t>rd</a:t>
            </a:r>
            <a:r>
              <a:rPr lang="en-US" baseline="0" dirty="0" smtClean="0"/>
              <a:t> floor of the </a:t>
            </a:r>
            <a:r>
              <a:rPr lang="en-US" baseline="0" dirty="0" err="1" smtClean="0"/>
              <a:t>Smathers</a:t>
            </a:r>
            <a:r>
              <a:rPr lang="en-US" baseline="0" dirty="0" smtClean="0"/>
              <a:t> Library.   </a:t>
            </a:r>
            <a:endParaRPr lang="en-US" dirty="0"/>
          </a:p>
        </p:txBody>
      </p:sp>
      <p:sp>
        <p:nvSpPr>
          <p:cNvPr id="4" name="Slide Number Placeholder 3"/>
          <p:cNvSpPr>
            <a:spLocks noGrp="1"/>
          </p:cNvSpPr>
          <p:nvPr>
            <p:ph type="sldNum" sz="quarter" idx="10"/>
          </p:nvPr>
        </p:nvSpPr>
        <p:spPr/>
        <p:txBody>
          <a:bodyPr/>
          <a:lstStyle/>
          <a:p>
            <a:fld id="{8C21C5C2-69C9-477A-A0AC-6E98968F4D6E}"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381969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0410">
              <a:defRPr/>
            </a:pPr>
            <a:r>
              <a:rPr lang="en-US" baseline="0" dirty="0" smtClean="0"/>
              <a:t>Almost everything published in the Zone was a government publication, and the University of Florida has been a depository library for Government Publications for decades, so in fact, we already had a fairly complete set of official reports, newsletters, etc.  However, one of my colleagues, Chelsea </a:t>
            </a:r>
            <a:r>
              <a:rPr lang="en-US" baseline="0" dirty="0" err="1" smtClean="0"/>
              <a:t>Dinsmore</a:t>
            </a:r>
            <a:r>
              <a:rPr lang="en-US" baseline="0" dirty="0" smtClean="0"/>
              <a:t>, took on the responsibility of filling in our collections from the PCM donation, and then digitizing the assembled sets.  Official newsletters such as the Canal Record and the Spillway recorded life in small increments, and these are valuable both to the nostalgia-seeker and to the professional historian.  We have also digitized from microfilm some non-official newspapers, and some of this has work been done with the support of people connected to the PCM.</a:t>
            </a:r>
            <a:endParaRPr lang="en-US" dirty="0" smtClean="0"/>
          </a:p>
        </p:txBody>
      </p:sp>
      <p:sp>
        <p:nvSpPr>
          <p:cNvPr id="4" name="Slide Number Placeholder 3"/>
          <p:cNvSpPr>
            <a:spLocks noGrp="1"/>
          </p:cNvSpPr>
          <p:nvPr>
            <p:ph type="sldNum" sz="quarter" idx="10"/>
          </p:nvPr>
        </p:nvSpPr>
        <p:spPr/>
        <p:txBody>
          <a:bodyPr/>
          <a:lstStyle/>
          <a:p>
            <a:fld id="{8C21C5C2-69C9-477A-A0AC-6E98968F4D6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133855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07CF324-A134-4611-8077-287A20601051}"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CF324-A134-4611-8077-287A20601051}"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07CF324-A134-4611-8077-287A20601051}"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DA2B7-0D58-414E-B9FC-D50F80458092}"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CF324-A134-4611-8077-287A20601051}"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DA2B7-0D58-414E-B9FC-D50F80458092}"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CF324-A134-4611-8077-287A20601051}"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07CF324-A134-4611-8077-287A20601051}"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DA2B7-0D58-414E-B9FC-D50F80458092}"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07CF324-A134-4611-8077-287A20601051}" type="datetimeFigureOut">
              <a:rPr lang="en-US" smtClean="0"/>
              <a:t>5/28/2014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7CF324-A134-4611-8077-287A20601051}" type="datetimeFigureOut">
              <a:rPr lang="en-US" smtClean="0"/>
              <a:t>5/28/2014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07CF324-A134-4611-8077-287A20601051}" type="datetimeFigureOut">
              <a:rPr lang="en-US" smtClean="0"/>
              <a:t>5/28/2014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5DA2B7-0D58-414E-B9FC-D50F8045809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07CF324-A134-4611-8077-287A20601051}"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DA2B7-0D58-414E-B9FC-D50F80458092}"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7CF324-A134-4611-8077-287A20601051}"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5DA2B7-0D58-414E-B9FC-D50F80458092}"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07CF324-A134-4611-8077-287A20601051}" type="datetimeFigureOut">
              <a:rPr lang="en-US" smtClean="0"/>
              <a:t>5/28/2014</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C5DA2B7-0D58-414E-B9FC-D50F80458092}"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emf"/></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emf"/></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hyperlink" Target="http://ufpcmcollection.wordpress.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ufdc.ufl.edu/pc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600200"/>
            <a:ext cx="7772400" cy="1780108"/>
          </a:xfrm>
        </p:spPr>
        <p:txBody>
          <a:bodyPr>
            <a:normAutofit fontScale="90000"/>
          </a:bodyPr>
          <a:lstStyle/>
          <a:p>
            <a:r>
              <a:rPr lang="en-US" dirty="0" smtClean="0"/>
              <a:t>Integrating the Panama Canal Museum Collection into the University of Florida Libraries</a:t>
            </a:r>
            <a:endParaRPr lang="en-US" dirty="0"/>
          </a:p>
        </p:txBody>
      </p:sp>
      <p:sp>
        <p:nvSpPr>
          <p:cNvPr id="3" name="Subtitle 2"/>
          <p:cNvSpPr>
            <a:spLocks noGrp="1"/>
          </p:cNvSpPr>
          <p:nvPr>
            <p:ph type="subTitle" idx="1"/>
          </p:nvPr>
        </p:nvSpPr>
        <p:spPr>
          <a:xfrm>
            <a:off x="1066800" y="3581400"/>
            <a:ext cx="7010400" cy="2006600"/>
          </a:xfrm>
        </p:spPr>
        <p:txBody>
          <a:bodyPr>
            <a:normAutofit/>
          </a:bodyPr>
          <a:lstStyle/>
          <a:p>
            <a:r>
              <a:rPr lang="en-US" dirty="0" smtClean="0"/>
              <a:t>Paul </a:t>
            </a:r>
            <a:r>
              <a:rPr lang="en-US" dirty="0" err="1" smtClean="0"/>
              <a:t>Losch</a:t>
            </a:r>
            <a:endParaRPr lang="en-US" dirty="0" smtClean="0"/>
          </a:p>
          <a:p>
            <a:r>
              <a:rPr lang="en-US" dirty="0" smtClean="0"/>
              <a:t>University of Florida</a:t>
            </a:r>
          </a:p>
          <a:p>
            <a:r>
              <a:rPr lang="en-US" dirty="0"/>
              <a:t>Prepared for SALALM 59: </a:t>
            </a:r>
            <a:r>
              <a:rPr lang="en-US" dirty="0" smtClean="0"/>
              <a:t>“</a:t>
            </a:r>
            <a:r>
              <a:rPr lang="en-US" b="1" dirty="0" smtClean="0"/>
              <a:t>Family</a:t>
            </a:r>
            <a:r>
              <a:rPr lang="en-US" b="1" dirty="0"/>
              <a:t>, Local and Micro-Regional Histories and Their Impact on Understanding </a:t>
            </a:r>
            <a:r>
              <a:rPr lang="en-US" b="1" dirty="0" smtClean="0"/>
              <a:t>Ourselves”</a:t>
            </a:r>
            <a:endParaRPr lang="en-US" dirty="0" smtClean="0"/>
          </a:p>
          <a:p>
            <a:r>
              <a:rPr lang="en-US" dirty="0" smtClean="0"/>
              <a:t>May2014</a:t>
            </a:r>
          </a:p>
          <a:p>
            <a:endParaRPr lang="en-US" dirty="0"/>
          </a:p>
        </p:txBody>
      </p:sp>
    </p:spTree>
    <p:extLst>
      <p:ext uri="{BB962C8B-B14F-4D97-AF65-F5344CB8AC3E}">
        <p14:creationId xmlns:p14="http://schemas.microsoft.com/office/powerpoint/2010/main" val="1395571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Unpublished Official Documents (incomplete)</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7583" y="3008262"/>
            <a:ext cx="2725163" cy="347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MISSING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964692"/>
            <a:ext cx="2158447" cy="30149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SSING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000" y="1591056"/>
            <a:ext cx="2569787" cy="33244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ISSING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676400"/>
            <a:ext cx="2059459" cy="36623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3657600"/>
            <a:ext cx="2251269" cy="310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65769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Photographs</a:t>
            </a:r>
            <a:endParaRPr lang="en-US" dirty="0"/>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2445" y="3200400"/>
            <a:ext cx="2370754" cy="3209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3826" y="4648200"/>
            <a:ext cx="3998619" cy="2024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2869" y="1905000"/>
            <a:ext cx="4219576" cy="210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1066800"/>
            <a:ext cx="2886775"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05600" y="4980186"/>
            <a:ext cx="2115890" cy="1692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8601" y="1371600"/>
            <a:ext cx="234778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MISSING IMAG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8601" y="5049604"/>
            <a:ext cx="2209800" cy="155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152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Artifacts: Items from Daily Life</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05000"/>
            <a:ext cx="4296096" cy="238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3031723"/>
            <a:ext cx="3276600" cy="3538537"/>
          </a:xfrm>
          <a:prstGeom prst="rect">
            <a:avLst/>
          </a:prstGeom>
          <a:noFill/>
          <a:ln>
            <a:noFill/>
          </a:ln>
        </p:spPr>
      </p:pic>
      <p:pic>
        <p:nvPicPr>
          <p:cNvPr id="3075" name="Picture 3"/>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81000" y="4392612"/>
            <a:ext cx="4214652" cy="2287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829" y="3028548"/>
            <a:ext cx="3279775" cy="3541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338" y="4394051"/>
            <a:ext cx="42132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175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Artifacts: Official Insignias</a:t>
            </a:r>
            <a:endParaRPr lang="en-US"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4184342"/>
            <a:ext cx="302385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5938" y="-2360613"/>
            <a:ext cx="2715390" cy="1550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724400" y="2286000"/>
            <a:ext cx="4191000" cy="210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2023754"/>
            <a:ext cx="3688664"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8760" y="4392694"/>
            <a:ext cx="4248120" cy="2152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2378075"/>
            <a:ext cx="4194175" cy="210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3044124"/>
            <a:ext cx="14287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84586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Artifacts: Artwork</a:t>
            </a:r>
            <a:endParaRPr lang="en-US" dirty="0"/>
          </a:p>
        </p:txBody>
      </p:sp>
      <p:pic>
        <p:nvPicPr>
          <p:cNvPr id="1026" name="Picture 2" descr="MISSING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599" y="2057400"/>
            <a:ext cx="3718921" cy="19335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ISSING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9475" y="2362200"/>
            <a:ext cx="4942422" cy="4038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ISSING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886" y="4191000"/>
            <a:ext cx="2766345" cy="2462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399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Themes: School Memorabilia</a:t>
            </a:r>
            <a:endParaRPr lang="en-US" dirty="0"/>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596649" y="1670551"/>
            <a:ext cx="1947354" cy="256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MISSING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636" y="1752600"/>
            <a:ext cx="1700377" cy="27920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ISSING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0865" y="4099921"/>
            <a:ext cx="1907601" cy="27069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ISSING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34471" y="4187505"/>
            <a:ext cx="1898459" cy="25403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ISSING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61754" y="1733050"/>
            <a:ext cx="1591002" cy="222487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02-38-57(3)_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7985" y="5105400"/>
            <a:ext cx="2225682" cy="14160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MISSING IMAG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63667" y="1591646"/>
            <a:ext cx="1641530" cy="238152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MISSING THUMBNAIL"/>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3869" y="4224337"/>
            <a:ext cx="1630342" cy="2010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4840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How to address physical space and preservation issues for varied material types?</a:t>
            </a:r>
          </a:p>
          <a:p>
            <a:r>
              <a:rPr lang="en-US" dirty="0" smtClean="0"/>
              <a:t>How to organize intellectually?  Most stored by format and/or by donor, not subject.</a:t>
            </a:r>
          </a:p>
          <a:p>
            <a:r>
              <a:rPr lang="en-US" dirty="0" smtClean="0"/>
              <a:t>How to plan for long term collection management and accessibility to researchers?</a:t>
            </a:r>
          </a:p>
          <a:p>
            <a:r>
              <a:rPr lang="en-US" dirty="0" smtClean="0"/>
              <a:t>How to fund the long-term work of processing, exhibiting, digitizing and preserving this collection?</a:t>
            </a:r>
          </a:p>
          <a:p>
            <a:r>
              <a:rPr lang="en-US" dirty="0" smtClean="0"/>
              <a:t>Larger question, of interest to IMLS: How to integrate a </a:t>
            </a:r>
            <a:r>
              <a:rPr lang="en-US" dirty="0"/>
              <a:t>small, private museum </a:t>
            </a:r>
            <a:r>
              <a:rPr lang="en-US" dirty="0" smtClean="0"/>
              <a:t>- its </a:t>
            </a:r>
            <a:r>
              <a:rPr lang="en-US" dirty="0"/>
              <a:t>collections AND its </a:t>
            </a:r>
            <a:r>
              <a:rPr lang="en-US" dirty="0" smtClean="0"/>
              <a:t>supporting community- into </a:t>
            </a:r>
            <a:r>
              <a:rPr lang="en-US" dirty="0"/>
              <a:t>the operations of a large academic library?</a:t>
            </a:r>
          </a:p>
          <a:p>
            <a:endParaRPr lang="en-US" dirty="0" smtClean="0"/>
          </a:p>
          <a:p>
            <a:endParaRPr lang="en-US" dirty="0" smtClean="0"/>
          </a:p>
          <a:p>
            <a:endParaRPr lang="en-US" dirty="0" smtClean="0"/>
          </a:p>
          <a:p>
            <a:endParaRPr lang="en-US" dirty="0" smtClean="0"/>
          </a:p>
          <a:p>
            <a:pPr marL="0" indent="0">
              <a:buNone/>
            </a:pPr>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Challenges</a:t>
            </a:r>
            <a:endParaRPr lang="en-US" dirty="0"/>
          </a:p>
        </p:txBody>
      </p:sp>
    </p:spTree>
    <p:extLst>
      <p:ext uri="{BB962C8B-B14F-4D97-AF65-F5344CB8AC3E}">
        <p14:creationId xmlns:p14="http://schemas.microsoft.com/office/powerpoint/2010/main" val="39890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IMLS Grant of $447,000 over 3 years (2012-2015)</a:t>
            </a:r>
          </a:p>
          <a:p>
            <a:pPr lvl="1"/>
            <a:r>
              <a:rPr lang="en-US" dirty="0" smtClean="0"/>
              <a:t>Three time-limited positions</a:t>
            </a:r>
          </a:p>
          <a:p>
            <a:r>
              <a:rPr lang="en-US" dirty="0" smtClean="0"/>
              <a:t>Initial endowment from Friends group of $150,000</a:t>
            </a:r>
          </a:p>
          <a:p>
            <a:pPr lvl="1"/>
            <a:endParaRPr lang="en-US" dirty="0" smtClean="0"/>
          </a:p>
          <a:p>
            <a:pPr lvl="1"/>
            <a:endParaRPr lang="en-US" dirty="0"/>
          </a:p>
          <a:p>
            <a:pPr marL="0" indent="0">
              <a:buNone/>
            </a:pPr>
            <a:endParaRPr lang="en-US" dirty="0" smtClean="0"/>
          </a:p>
          <a:p>
            <a:endParaRPr lang="en-US" dirty="0" smtClean="0"/>
          </a:p>
          <a:p>
            <a:endParaRPr lang="en-US" dirty="0" smtClean="0"/>
          </a:p>
          <a:p>
            <a:endParaRPr lang="en-US" dirty="0" smtClean="0"/>
          </a:p>
          <a:p>
            <a:endParaRPr lang="en-US" dirty="0"/>
          </a:p>
        </p:txBody>
      </p:sp>
      <p:sp>
        <p:nvSpPr>
          <p:cNvPr id="3" name="Title 2"/>
          <p:cNvSpPr>
            <a:spLocks noGrp="1"/>
          </p:cNvSpPr>
          <p:nvPr>
            <p:ph type="title"/>
          </p:nvPr>
        </p:nvSpPr>
        <p:spPr/>
        <p:txBody>
          <a:bodyPr>
            <a:normAutofit/>
          </a:bodyPr>
          <a:lstStyle/>
          <a:p>
            <a:r>
              <a:rPr lang="en-US" dirty="0" smtClean="0"/>
              <a:t>Development and Outreach</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028621"/>
            <a:ext cx="3600450" cy="258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199" y="4028621"/>
            <a:ext cx="1748827" cy="2705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61656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Experimenting with use of “crowd-sourcing” to help identify photographs….</a:t>
            </a:r>
          </a:p>
          <a:p>
            <a:r>
              <a:rPr lang="en-US" dirty="0">
                <a:hlinkClick r:id="rId3"/>
              </a:rPr>
              <a:t>http://ufpcmcollection.wordpress.com</a:t>
            </a:r>
            <a:endParaRPr lang="en-US" dirty="0"/>
          </a:p>
        </p:txBody>
      </p:sp>
      <p:sp>
        <p:nvSpPr>
          <p:cNvPr id="3" name="Title 2"/>
          <p:cNvSpPr>
            <a:spLocks noGrp="1"/>
          </p:cNvSpPr>
          <p:nvPr>
            <p:ph type="title"/>
          </p:nvPr>
        </p:nvSpPr>
        <p:spPr/>
        <p:txBody>
          <a:bodyPr/>
          <a:lstStyle/>
          <a:p>
            <a:r>
              <a:rPr lang="en-US" dirty="0" smtClean="0"/>
              <a:t>Outreach to Community</a:t>
            </a:r>
            <a:endParaRPr lang="en-US" dirty="0"/>
          </a:p>
        </p:txBody>
      </p:sp>
    </p:spTree>
    <p:extLst>
      <p:ext uri="{BB962C8B-B14F-4D97-AF65-F5344CB8AC3E}">
        <p14:creationId xmlns:p14="http://schemas.microsoft.com/office/powerpoint/2010/main" val="198240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Mostly English-language materials</a:t>
            </a:r>
          </a:p>
          <a:p>
            <a:r>
              <a:rPr lang="en-US" dirty="0" smtClean="0"/>
              <a:t>Objects collected by US citizens living in Canal Zone (not Panama!)</a:t>
            </a:r>
          </a:p>
          <a:p>
            <a:r>
              <a:rPr lang="en-US" dirty="0" smtClean="0"/>
              <a:t>Strong emphasis on work, school and leisure in a US community </a:t>
            </a:r>
          </a:p>
          <a:p>
            <a:r>
              <a:rPr lang="en-US" dirty="0" smtClean="0"/>
              <a:t>Preserving history of American families an important aspect</a:t>
            </a:r>
          </a:p>
          <a:p>
            <a:r>
              <a:rPr lang="en-US" dirty="0" smtClean="0"/>
              <a:t>Still, in my own opinion: YES!</a:t>
            </a:r>
          </a:p>
          <a:p>
            <a:endParaRPr lang="en-US" dirty="0"/>
          </a:p>
        </p:txBody>
      </p:sp>
      <p:sp>
        <p:nvSpPr>
          <p:cNvPr id="3" name="Title 2"/>
          <p:cNvSpPr>
            <a:spLocks noGrp="1"/>
          </p:cNvSpPr>
          <p:nvPr>
            <p:ph type="title"/>
          </p:nvPr>
        </p:nvSpPr>
        <p:spPr/>
        <p:txBody>
          <a:bodyPr>
            <a:normAutofit fontScale="90000"/>
          </a:bodyPr>
          <a:lstStyle/>
          <a:p>
            <a:r>
              <a:rPr lang="en-US" dirty="0" smtClean="0"/>
              <a:t>Final Question:</a:t>
            </a:r>
            <a:br>
              <a:rPr lang="en-US" dirty="0" smtClean="0"/>
            </a:br>
            <a:r>
              <a:rPr lang="en-US" dirty="0" smtClean="0"/>
              <a:t>Is this Latin American history?</a:t>
            </a:r>
            <a:endParaRPr lang="en-US" dirty="0"/>
          </a:p>
        </p:txBody>
      </p:sp>
    </p:spTree>
    <p:extLst>
      <p:ext uri="{BB962C8B-B14F-4D97-AF65-F5344CB8AC3E}">
        <p14:creationId xmlns:p14="http://schemas.microsoft.com/office/powerpoint/2010/main" val="900229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is the collection?</a:t>
            </a:r>
          </a:p>
          <a:p>
            <a:r>
              <a:rPr lang="en-US" dirty="0" smtClean="0"/>
              <a:t>What is UF doing with it?</a:t>
            </a:r>
          </a:p>
          <a:p>
            <a:r>
              <a:rPr lang="en-US" dirty="0" smtClean="0"/>
              <a:t>Challenges of integrating a small local history </a:t>
            </a:r>
            <a:r>
              <a:rPr lang="en-US" u="sng" dirty="0" smtClean="0"/>
              <a:t>museum</a:t>
            </a:r>
            <a:r>
              <a:rPr lang="en-US" dirty="0" smtClean="0"/>
              <a:t> into a large academic </a:t>
            </a:r>
            <a:r>
              <a:rPr lang="en-US" u="sng" dirty="0" smtClean="0"/>
              <a:t>library</a:t>
            </a:r>
            <a:r>
              <a:rPr lang="en-US" dirty="0" smtClean="0"/>
              <a:t>.</a:t>
            </a:r>
          </a:p>
          <a:p>
            <a:r>
              <a:rPr lang="en-US" dirty="0" smtClean="0"/>
              <a:t>Links between local and Latin American (or hemispheric) history</a:t>
            </a:r>
          </a:p>
          <a:p>
            <a:endParaRPr lang="en-US" dirty="0"/>
          </a:p>
        </p:txBody>
      </p:sp>
      <p:sp>
        <p:nvSpPr>
          <p:cNvPr id="3" name="Title 2"/>
          <p:cNvSpPr>
            <a:spLocks noGrp="1"/>
          </p:cNvSpPr>
          <p:nvPr>
            <p:ph type="title"/>
          </p:nvPr>
        </p:nvSpPr>
        <p:spPr/>
        <p:txBody>
          <a:bodyPr/>
          <a:lstStyle/>
          <a:p>
            <a:r>
              <a:rPr lang="en-US" dirty="0" smtClean="0"/>
              <a:t>Topics for Presentation</a:t>
            </a:r>
            <a:endParaRPr lang="en-US" dirty="0"/>
          </a:p>
        </p:txBody>
      </p:sp>
    </p:spTree>
    <p:extLst>
      <p:ext uri="{BB962C8B-B14F-4D97-AF65-F5344CB8AC3E}">
        <p14:creationId xmlns:p14="http://schemas.microsoft.com/office/powerpoint/2010/main" val="3728604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667000"/>
            <a:ext cx="4626903" cy="2909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p:txBody>
          <a:bodyPr>
            <a:normAutofit fontScale="62500" lnSpcReduction="20000"/>
          </a:bodyPr>
          <a:lstStyle/>
          <a:p>
            <a:r>
              <a:rPr lang="en-US" dirty="0" smtClean="0"/>
              <a:t>1513 –Balboa sights the </a:t>
            </a:r>
            <a:r>
              <a:rPr lang="en-US" i="1" dirty="0" smtClean="0"/>
              <a:t>Mar del Sur</a:t>
            </a:r>
          </a:p>
          <a:p>
            <a:r>
              <a:rPr lang="en-US" dirty="0" smtClean="0"/>
              <a:t>1855 –Panama Railroad completed by U.S. firm</a:t>
            </a:r>
          </a:p>
          <a:p>
            <a:r>
              <a:rPr lang="en-US" dirty="0" smtClean="0"/>
              <a:t>1889- French canal project fails</a:t>
            </a:r>
          </a:p>
          <a:p>
            <a:r>
              <a:rPr lang="en-US" dirty="0"/>
              <a:t>1903- </a:t>
            </a:r>
            <a:r>
              <a:rPr lang="en-US" dirty="0" smtClean="0"/>
              <a:t>Hay-</a:t>
            </a:r>
            <a:r>
              <a:rPr lang="en-US" dirty="0" err="1" smtClean="0"/>
              <a:t>Herrán</a:t>
            </a:r>
            <a:r>
              <a:rPr lang="en-US" dirty="0" smtClean="0"/>
              <a:t> Treaty (not ratified)</a:t>
            </a:r>
          </a:p>
          <a:p>
            <a:r>
              <a:rPr lang="en-US" dirty="0" smtClean="0"/>
              <a:t>1903 - Panama’s independence from Colombia</a:t>
            </a:r>
          </a:p>
          <a:p>
            <a:r>
              <a:rPr lang="en-US" dirty="0" smtClean="0">
                <a:solidFill>
                  <a:srgbClr val="FF0000"/>
                </a:solidFill>
              </a:rPr>
              <a:t>1904- Canal Zone established</a:t>
            </a:r>
          </a:p>
          <a:p>
            <a:r>
              <a:rPr lang="en-US" dirty="0" smtClean="0">
                <a:solidFill>
                  <a:srgbClr val="FF0000"/>
                </a:solidFill>
              </a:rPr>
              <a:t>1914- First ship transits canal on August 15</a:t>
            </a:r>
          </a:p>
          <a:p>
            <a:r>
              <a:rPr lang="en-US" dirty="0" smtClean="0">
                <a:solidFill>
                  <a:srgbClr val="FF0000"/>
                </a:solidFill>
              </a:rPr>
              <a:t>1964 –Flag Riots at Balboa High School</a:t>
            </a:r>
          </a:p>
          <a:p>
            <a:r>
              <a:rPr lang="en-US" dirty="0" smtClean="0">
                <a:solidFill>
                  <a:srgbClr val="FF0000"/>
                </a:solidFill>
              </a:rPr>
              <a:t>1977 – Carter-</a:t>
            </a:r>
            <a:r>
              <a:rPr lang="en-US" dirty="0" err="1" smtClean="0">
                <a:solidFill>
                  <a:srgbClr val="FF0000"/>
                </a:solidFill>
              </a:rPr>
              <a:t>Torrijos</a:t>
            </a:r>
            <a:r>
              <a:rPr lang="en-US" dirty="0" smtClean="0">
                <a:solidFill>
                  <a:srgbClr val="FF0000"/>
                </a:solidFill>
              </a:rPr>
              <a:t> treaties</a:t>
            </a:r>
          </a:p>
          <a:p>
            <a:r>
              <a:rPr lang="en-US" dirty="0" smtClean="0">
                <a:solidFill>
                  <a:srgbClr val="FF0000"/>
                </a:solidFill>
              </a:rPr>
              <a:t>1979 – Canal Zone returned to Panama</a:t>
            </a:r>
          </a:p>
          <a:p>
            <a:r>
              <a:rPr lang="en-US" dirty="0" smtClean="0"/>
              <a:t>1989 – U.S. invasion of Panama</a:t>
            </a:r>
          </a:p>
          <a:p>
            <a:r>
              <a:rPr lang="en-US" dirty="0" smtClean="0"/>
              <a:t>1999 – Panama Canal transfer</a:t>
            </a:r>
          </a:p>
          <a:p>
            <a:r>
              <a:rPr lang="en-US" dirty="0" smtClean="0"/>
              <a:t>2014 – Canal Centennial</a:t>
            </a:r>
          </a:p>
          <a:p>
            <a:r>
              <a:rPr lang="en-US" dirty="0" smtClean="0"/>
              <a:t>2015? – Anticipated completion of canal expansion project </a:t>
            </a:r>
          </a:p>
          <a:p>
            <a:endParaRPr lang="en-US" dirty="0"/>
          </a:p>
        </p:txBody>
      </p:sp>
      <p:sp>
        <p:nvSpPr>
          <p:cNvPr id="3" name="Title 2"/>
          <p:cNvSpPr>
            <a:spLocks noGrp="1"/>
          </p:cNvSpPr>
          <p:nvPr>
            <p:ph type="title"/>
          </p:nvPr>
        </p:nvSpPr>
        <p:spPr/>
        <p:txBody>
          <a:bodyPr>
            <a:normAutofit fontScale="90000"/>
          </a:bodyPr>
          <a:lstStyle/>
          <a:p>
            <a:r>
              <a:rPr lang="en-US" dirty="0" smtClean="0"/>
              <a:t>Quick Refresher on Panama Canal History</a:t>
            </a:r>
            <a:endParaRPr lang="en-US" dirty="0"/>
          </a:p>
        </p:txBody>
      </p:sp>
      <p:sp>
        <p:nvSpPr>
          <p:cNvPr id="4" name="TextBox 3"/>
          <p:cNvSpPr txBox="1"/>
          <p:nvPr/>
        </p:nvSpPr>
        <p:spPr>
          <a:xfrm>
            <a:off x="381000" y="3652162"/>
            <a:ext cx="461665" cy="1616789"/>
          </a:xfrm>
          <a:prstGeom prst="rect">
            <a:avLst/>
          </a:prstGeom>
          <a:noFill/>
        </p:spPr>
        <p:txBody>
          <a:bodyPr vert="vert270" wrap="none" rtlCol="0">
            <a:spAutoFit/>
          </a:bodyPr>
          <a:lstStyle/>
          <a:p>
            <a:r>
              <a:rPr lang="en-US" dirty="0" smtClean="0">
                <a:solidFill>
                  <a:srgbClr val="FF0000"/>
                </a:solidFill>
              </a:rPr>
              <a:t>“American Era”</a:t>
            </a:r>
            <a:endParaRPr lang="en-US" dirty="0">
              <a:solidFill>
                <a:srgbClr val="FF0000"/>
              </a:solidFill>
            </a:endParaRPr>
          </a:p>
        </p:txBody>
      </p:sp>
    </p:spTree>
    <p:extLst>
      <p:ext uri="{BB962C8B-B14F-4D97-AF65-F5344CB8AC3E}">
        <p14:creationId xmlns:p14="http://schemas.microsoft.com/office/powerpoint/2010/main" val="38739567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What is the collection? </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773" y="3607454"/>
            <a:ext cx="2288056" cy="153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969" y="2857130"/>
            <a:ext cx="1410070" cy="1410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655" y="4495800"/>
            <a:ext cx="1141613" cy="81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4820" y="5116830"/>
            <a:ext cx="1410070" cy="1410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233" y="1633358"/>
            <a:ext cx="1410070" cy="1410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0268" y="2772967"/>
            <a:ext cx="1141613" cy="81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778" y="5638800"/>
            <a:ext cx="1141613" cy="81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stCxn id="19" idx="3"/>
          </p:cNvCxnSpPr>
          <p:nvPr/>
        </p:nvCxnSpPr>
        <p:spPr>
          <a:xfrm>
            <a:off x="2515303" y="2338393"/>
            <a:ext cx="1980497" cy="9336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381074" y="3657600"/>
            <a:ext cx="743126"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624096" y="3985173"/>
            <a:ext cx="1612998" cy="4344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944820" y="4724400"/>
            <a:ext cx="1179380"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354890" y="5311238"/>
            <a:ext cx="378910" cy="3275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371600" y="4903519"/>
            <a:ext cx="1752600" cy="735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096000" y="4419600"/>
            <a:ext cx="609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6"/>
          <a:stretch>
            <a:fillRect/>
          </a:stretch>
        </p:blipFill>
        <p:spPr>
          <a:xfrm>
            <a:off x="6753894" y="3588404"/>
            <a:ext cx="2115354" cy="1586515"/>
          </a:xfrm>
          <a:prstGeom prst="rect">
            <a:avLst/>
          </a:prstGeom>
        </p:spPr>
      </p:pic>
      <p:sp>
        <p:nvSpPr>
          <p:cNvPr id="4" name="TextBox 3"/>
          <p:cNvSpPr txBox="1"/>
          <p:nvPr/>
        </p:nvSpPr>
        <p:spPr>
          <a:xfrm>
            <a:off x="55374" y="3985173"/>
            <a:ext cx="2632452" cy="369332"/>
          </a:xfrm>
          <a:prstGeom prst="rect">
            <a:avLst/>
          </a:prstGeom>
          <a:noFill/>
        </p:spPr>
        <p:txBody>
          <a:bodyPr wrap="none" rtlCol="0">
            <a:spAutoFit/>
          </a:bodyPr>
          <a:lstStyle/>
          <a:p>
            <a:r>
              <a:rPr lang="en-US" dirty="0" smtClean="0"/>
              <a:t>Panama Canal, 1904-1999</a:t>
            </a:r>
            <a:endParaRPr lang="en-US" dirty="0"/>
          </a:p>
        </p:txBody>
      </p:sp>
      <p:sp>
        <p:nvSpPr>
          <p:cNvPr id="6" name="TextBox 5"/>
          <p:cNvSpPr txBox="1"/>
          <p:nvPr/>
        </p:nvSpPr>
        <p:spPr>
          <a:xfrm>
            <a:off x="3892145" y="5435063"/>
            <a:ext cx="2448106" cy="923330"/>
          </a:xfrm>
          <a:prstGeom prst="rect">
            <a:avLst/>
          </a:prstGeom>
          <a:noFill/>
        </p:spPr>
        <p:txBody>
          <a:bodyPr wrap="none" rtlCol="0">
            <a:spAutoFit/>
          </a:bodyPr>
          <a:lstStyle/>
          <a:p>
            <a:r>
              <a:rPr lang="en-US" dirty="0" smtClean="0"/>
              <a:t>Panama Canal Museum</a:t>
            </a:r>
          </a:p>
          <a:p>
            <a:r>
              <a:rPr lang="en-US" dirty="0" smtClean="0"/>
              <a:t>St. Petersburg, Fla.</a:t>
            </a:r>
          </a:p>
          <a:p>
            <a:r>
              <a:rPr lang="en-US" dirty="0" smtClean="0"/>
              <a:t>1998-2012</a:t>
            </a:r>
            <a:endParaRPr lang="en-US" dirty="0"/>
          </a:p>
        </p:txBody>
      </p:sp>
      <p:sp>
        <p:nvSpPr>
          <p:cNvPr id="7" name="TextBox 6"/>
          <p:cNvSpPr txBox="1"/>
          <p:nvPr/>
        </p:nvSpPr>
        <p:spPr>
          <a:xfrm>
            <a:off x="6763419" y="5442732"/>
            <a:ext cx="2214068" cy="923330"/>
          </a:xfrm>
          <a:prstGeom prst="rect">
            <a:avLst/>
          </a:prstGeom>
          <a:noFill/>
        </p:spPr>
        <p:txBody>
          <a:bodyPr wrap="none" rtlCol="0">
            <a:spAutoFit/>
          </a:bodyPr>
          <a:lstStyle/>
          <a:p>
            <a:r>
              <a:rPr lang="en-US" dirty="0" err="1" smtClean="0"/>
              <a:t>Smathers</a:t>
            </a:r>
            <a:r>
              <a:rPr lang="en-US" dirty="0" smtClean="0"/>
              <a:t> Library, UF</a:t>
            </a:r>
          </a:p>
          <a:p>
            <a:r>
              <a:rPr lang="en-US" dirty="0" smtClean="0"/>
              <a:t>Gainesville, Fla.</a:t>
            </a:r>
          </a:p>
          <a:p>
            <a:r>
              <a:rPr lang="en-US" dirty="0" smtClean="0"/>
              <a:t>2012-</a:t>
            </a:r>
            <a:endParaRPr lang="en-US" dirty="0"/>
          </a:p>
        </p:txBody>
      </p:sp>
    </p:spTree>
    <p:extLst>
      <p:ext uri="{BB962C8B-B14F-4D97-AF65-F5344CB8AC3E}">
        <p14:creationId xmlns:p14="http://schemas.microsoft.com/office/powerpoint/2010/main" val="3042936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0" indent="-457200">
              <a:buFont typeface="+mj-lt"/>
              <a:buAutoNum type="arabicPeriod"/>
            </a:pPr>
            <a:r>
              <a:rPr lang="en-US" dirty="0" smtClean="0"/>
              <a:t>What are the hours of your museum?</a:t>
            </a:r>
          </a:p>
          <a:p>
            <a:pPr marL="457200" indent="-457200">
              <a:buFont typeface="+mj-lt"/>
              <a:buAutoNum type="arabicPeriod"/>
            </a:pPr>
            <a:r>
              <a:rPr lang="en-US" dirty="0" smtClean="0"/>
              <a:t>Do you have my ancestor’s service records?</a:t>
            </a:r>
          </a:p>
          <a:p>
            <a:pPr marL="457200" indent="-457200">
              <a:buFont typeface="+mj-lt"/>
              <a:buAutoNum type="arabicPeriod"/>
            </a:pPr>
            <a:r>
              <a:rPr lang="en-US" dirty="0" smtClean="0"/>
              <a:t>Do you know what this is worth?</a:t>
            </a:r>
          </a:p>
          <a:p>
            <a:pPr marL="457200" indent="-457200">
              <a:buFont typeface="+mj-lt"/>
              <a:buAutoNum type="arabicPeriod"/>
            </a:pPr>
            <a:r>
              <a:rPr lang="en-US" dirty="0"/>
              <a:t>Is everything online somewhere?</a:t>
            </a:r>
          </a:p>
          <a:p>
            <a:pPr marL="457200" indent="-457200">
              <a:buFont typeface="+mj-lt"/>
              <a:buAutoNum type="arabicPeriod"/>
            </a:pPr>
            <a:r>
              <a:rPr lang="en-US" dirty="0" smtClean="0"/>
              <a:t>I’ll </a:t>
            </a:r>
            <a:r>
              <a:rPr lang="en-US" dirty="0"/>
              <a:t>be in Gainesville tomorrow. What </a:t>
            </a:r>
            <a:r>
              <a:rPr lang="en-US" dirty="0" smtClean="0"/>
              <a:t>do you have on…? </a:t>
            </a:r>
          </a:p>
          <a:p>
            <a:pPr marL="0" indent="0">
              <a:buNone/>
            </a:pPr>
            <a:r>
              <a:rPr lang="en-US" dirty="0" smtClean="0"/>
              <a:t> </a:t>
            </a:r>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3" name="Title 2"/>
          <p:cNvSpPr>
            <a:spLocks noGrp="1"/>
          </p:cNvSpPr>
          <p:nvPr>
            <p:ph type="title"/>
          </p:nvPr>
        </p:nvSpPr>
        <p:spPr/>
        <p:txBody>
          <a:bodyPr>
            <a:normAutofit/>
          </a:bodyPr>
          <a:lstStyle/>
          <a:p>
            <a:r>
              <a:rPr lang="en-US" dirty="0" smtClean="0"/>
              <a:t>Frequently Asked Questions</a:t>
            </a:r>
            <a:endParaRPr lang="en-US" dirty="0"/>
          </a:p>
        </p:txBody>
      </p:sp>
    </p:spTree>
    <p:extLst>
      <p:ext uri="{BB962C8B-B14F-4D97-AF65-F5344CB8AC3E}">
        <p14:creationId xmlns:p14="http://schemas.microsoft.com/office/powerpoint/2010/main" val="9774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Photos (over 8,000)</a:t>
            </a:r>
          </a:p>
          <a:p>
            <a:r>
              <a:rPr lang="en-US" dirty="0" smtClean="0"/>
              <a:t>Books  (about 1,000 titles cataloged)</a:t>
            </a:r>
          </a:p>
          <a:p>
            <a:r>
              <a:rPr lang="en-US" dirty="0" smtClean="0"/>
              <a:t>Periodicals and Government Publications</a:t>
            </a:r>
          </a:p>
          <a:p>
            <a:r>
              <a:rPr lang="en-US" dirty="0" smtClean="0"/>
              <a:t>Unpublished documents</a:t>
            </a:r>
          </a:p>
          <a:p>
            <a:r>
              <a:rPr lang="en-US" dirty="0" smtClean="0"/>
              <a:t>Artifacts and artwork (incl. 1,200 </a:t>
            </a:r>
            <a:r>
              <a:rPr lang="en-US" dirty="0" err="1" smtClean="0"/>
              <a:t>molas</a:t>
            </a:r>
            <a:r>
              <a:rPr lang="en-US" dirty="0" smtClean="0"/>
              <a:t>)</a:t>
            </a:r>
          </a:p>
          <a:p>
            <a:endParaRPr lang="en-US" dirty="0" smtClean="0"/>
          </a:p>
          <a:p>
            <a:endParaRPr lang="en-US" dirty="0" smtClean="0"/>
          </a:p>
        </p:txBody>
      </p:sp>
      <p:sp>
        <p:nvSpPr>
          <p:cNvPr id="3" name="Title 2"/>
          <p:cNvSpPr>
            <a:spLocks noGrp="1"/>
          </p:cNvSpPr>
          <p:nvPr>
            <p:ph type="title"/>
          </p:nvPr>
        </p:nvSpPr>
        <p:spPr/>
        <p:txBody>
          <a:bodyPr/>
          <a:lstStyle/>
          <a:p>
            <a:r>
              <a:rPr lang="en-US" dirty="0" smtClean="0"/>
              <a:t>What does the collection contain?</a:t>
            </a:r>
            <a:endParaRPr lang="en-US" dirty="0"/>
          </a:p>
        </p:txBody>
      </p:sp>
    </p:spTree>
    <p:extLst>
      <p:ext uri="{BB962C8B-B14F-4D97-AF65-F5344CB8AC3E}">
        <p14:creationId xmlns:p14="http://schemas.microsoft.com/office/powerpoint/2010/main" val="837093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Physical collections (PCMC)</a:t>
            </a:r>
          </a:p>
          <a:p>
            <a:pPr lvl="1"/>
            <a:r>
              <a:rPr lang="en-US" dirty="0" smtClean="0"/>
              <a:t>Mostly in storage</a:t>
            </a:r>
          </a:p>
          <a:p>
            <a:pPr lvl="1"/>
            <a:r>
              <a:rPr lang="en-US" dirty="0" smtClean="0"/>
              <a:t>Online inventory for staff use </a:t>
            </a:r>
          </a:p>
          <a:p>
            <a:pPr lvl="1"/>
            <a:r>
              <a:rPr lang="en-US" dirty="0" smtClean="0"/>
              <a:t>16,000 item records (6,000 added since 2011)</a:t>
            </a:r>
          </a:p>
          <a:p>
            <a:pPr lvl="1"/>
            <a:r>
              <a:rPr lang="en-US" dirty="0" smtClean="0"/>
              <a:t>Still receiving donations</a:t>
            </a:r>
          </a:p>
          <a:p>
            <a:pPr marL="301943" lvl="1" indent="0">
              <a:buNone/>
            </a:pPr>
            <a:endParaRPr lang="en-US" dirty="0"/>
          </a:p>
          <a:p>
            <a:r>
              <a:rPr lang="en-US" dirty="0" smtClean="0"/>
              <a:t>Digital Collections</a:t>
            </a:r>
          </a:p>
          <a:p>
            <a:pPr lvl="1"/>
            <a:r>
              <a:rPr lang="en-US" dirty="0" smtClean="0"/>
              <a:t>Online at  </a:t>
            </a:r>
            <a:r>
              <a:rPr lang="en-US" dirty="0" smtClean="0">
                <a:hlinkClick r:id="rId3"/>
              </a:rPr>
              <a:t>http://ufdc.ufl.edu/pcm</a:t>
            </a:r>
            <a:endParaRPr lang="en-US" dirty="0" smtClean="0"/>
          </a:p>
          <a:p>
            <a:pPr lvl="1"/>
            <a:r>
              <a:rPr lang="en-US" dirty="0"/>
              <a:t>Includes materials from PCM and from existing UF </a:t>
            </a:r>
            <a:r>
              <a:rPr lang="en-US" dirty="0" smtClean="0"/>
              <a:t>holdings, such as microfilmed newspapers and </a:t>
            </a:r>
            <a:r>
              <a:rPr lang="en-US" dirty="0" err="1" smtClean="0"/>
              <a:t>Gov</a:t>
            </a:r>
            <a:r>
              <a:rPr lang="en-US" dirty="0" smtClean="0"/>
              <a:t> Docs</a:t>
            </a:r>
          </a:p>
          <a:p>
            <a:pPr lvl="1"/>
            <a:r>
              <a:rPr lang="en-US" dirty="0" smtClean="0"/>
              <a:t>5,000 items, and 160,000 pages so far</a:t>
            </a:r>
            <a:endParaRPr lang="en-US" dirty="0"/>
          </a:p>
          <a:p>
            <a:pPr lvl="1"/>
            <a:endParaRPr lang="en-US" dirty="0" smtClean="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Physical vs. Digital Collections</a:t>
            </a:r>
            <a:endParaRPr lang="en-US"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5600" y="2971800"/>
            <a:ext cx="2076450" cy="1661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87178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630" y="2047113"/>
            <a:ext cx="2021662"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2"/>
          <p:cNvSpPr txBox="1">
            <a:spLocks/>
          </p:cNvSpPr>
          <p:nvPr/>
        </p:nvSpPr>
        <p:spPr>
          <a:xfrm>
            <a:off x="609600" y="490728"/>
            <a:ext cx="8229600" cy="12527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dirty="0"/>
          </a:p>
        </p:txBody>
      </p:sp>
      <p:sp>
        <p:nvSpPr>
          <p:cNvPr id="7" name="Title 2"/>
          <p:cNvSpPr>
            <a:spLocks noGrp="1"/>
          </p:cNvSpPr>
          <p:nvPr>
            <p:ph type="title"/>
          </p:nvPr>
        </p:nvSpPr>
        <p:spPr>
          <a:xfrm>
            <a:off x="457200" y="338328"/>
            <a:ext cx="8229600" cy="1252728"/>
          </a:xfrm>
        </p:spPr>
        <p:txBody>
          <a:bodyPr/>
          <a:lstStyle/>
          <a:p>
            <a:r>
              <a:rPr lang="en-US" dirty="0" smtClean="0"/>
              <a:t>Books</a:t>
            </a:r>
            <a:endParaRPr lang="en-US" dirty="0"/>
          </a:p>
        </p:txBody>
      </p:sp>
      <p:pic>
        <p:nvPicPr>
          <p:cNvPr id="4100" name="Picture 4" descr="MISSING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4572000"/>
            <a:ext cx="2626605" cy="207626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MISSING IMAGE"/>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6858000" y="2047113"/>
            <a:ext cx="2107291" cy="297027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1453959"/>
            <a:ext cx="4476179" cy="2984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2048765"/>
            <a:ext cx="2109787" cy="296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65661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 Periodicals and Government Publications</a:t>
            </a:r>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8957" y="1981200"/>
            <a:ext cx="3307367" cy="441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0800" y="1621536"/>
            <a:ext cx="1957636" cy="3257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064" y="1080376"/>
            <a:ext cx="2023597" cy="323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52766" y="3289989"/>
            <a:ext cx="1871661" cy="317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7"/>
          <a:stretch>
            <a:fillRect/>
          </a:stretch>
        </p:blipFill>
        <p:spPr>
          <a:xfrm>
            <a:off x="5297648" y="4171471"/>
            <a:ext cx="3489984" cy="2197128"/>
          </a:xfrm>
          <a:prstGeom prst="rect">
            <a:avLst/>
          </a:prstGeom>
        </p:spPr>
      </p:pic>
      <p:pic>
        <p:nvPicPr>
          <p:cNvPr id="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61" y="3531946"/>
            <a:ext cx="2397004" cy="312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456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706</TotalTime>
  <Words>3310</Words>
  <Application>Microsoft Office PowerPoint</Application>
  <PresentationFormat>On-screen Show (4:3)</PresentationFormat>
  <Paragraphs>146</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Calibri</vt:lpstr>
      <vt:lpstr>Candara</vt:lpstr>
      <vt:lpstr>Symbol</vt:lpstr>
      <vt:lpstr>Waveform</vt:lpstr>
      <vt:lpstr>Integrating the Panama Canal Museum Collection into the University of Florida Libraries</vt:lpstr>
      <vt:lpstr>Topics for Presentation</vt:lpstr>
      <vt:lpstr>Quick Refresher on Panama Canal History</vt:lpstr>
      <vt:lpstr>What is the collection? </vt:lpstr>
      <vt:lpstr>Frequently Asked Questions</vt:lpstr>
      <vt:lpstr>What does the collection contain?</vt:lpstr>
      <vt:lpstr>Physical vs. Digital Collections</vt:lpstr>
      <vt:lpstr>Books</vt:lpstr>
      <vt:lpstr> Periodicals and Government Publications</vt:lpstr>
      <vt:lpstr>Unpublished Official Documents (incomplete)</vt:lpstr>
      <vt:lpstr>Photographs</vt:lpstr>
      <vt:lpstr>Artifacts: Items from Daily Life</vt:lpstr>
      <vt:lpstr>Artifacts: Official Insignias</vt:lpstr>
      <vt:lpstr>Artifacts: Artwork</vt:lpstr>
      <vt:lpstr>Themes: School Memorabilia</vt:lpstr>
      <vt:lpstr>Challenges</vt:lpstr>
      <vt:lpstr>Development and Outreach</vt:lpstr>
      <vt:lpstr>Outreach to Community</vt:lpstr>
      <vt:lpstr>Final Question: Is this Latin American history?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Integrating the Panama Canal Museum Collection into the University of Florida Libraries</dc:title>
  <dc:creator>Paul</dc:creator>
  <cp:lastModifiedBy>Losch,Paul S</cp:lastModifiedBy>
  <cp:revision>11</cp:revision>
  <dcterms:modified xsi:type="dcterms:W3CDTF">2014-05-28T14:40:11Z</dcterms:modified>
</cp:coreProperties>
</file>