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56" r:id="rId2"/>
    <p:sldId id="257" r:id="rId3"/>
    <p:sldId id="258" r:id="rId4"/>
    <p:sldId id="259" r:id="rId5"/>
    <p:sldId id="260" r:id="rId6"/>
    <p:sldId id="261" r:id="rId7"/>
    <p:sldId id="263" r:id="rId8"/>
    <p:sldId id="262"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340" autoAdjust="0"/>
  </p:normalViewPr>
  <p:slideViewPr>
    <p:cSldViewPr>
      <p:cViewPr varScale="1">
        <p:scale>
          <a:sx n="88" d="100"/>
          <a:sy n="88" d="100"/>
        </p:scale>
        <p:origin x="166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414BD3-9235-407F-AA7B-172C45916509}" type="datetimeFigureOut">
              <a:rPr lang="en-US" smtClean="0"/>
              <a:t>9/27/2015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3658A9-543A-45B0-A79C-2A9E477CA9A6}" type="slidenum">
              <a:rPr lang="en-US" smtClean="0"/>
              <a:t>‹#›</a:t>
            </a:fld>
            <a:endParaRPr lang="en-US"/>
          </a:p>
        </p:txBody>
      </p:sp>
    </p:spTree>
    <p:extLst>
      <p:ext uri="{BB962C8B-B14F-4D97-AF65-F5344CB8AC3E}">
        <p14:creationId xmlns:p14="http://schemas.microsoft.com/office/powerpoint/2010/main" val="1818526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1" dirty="0" smtClean="0"/>
              <a:t>El </a:t>
            </a:r>
            <a:r>
              <a:rPr lang="en-US" b="0" i="1" dirty="0" err="1" smtClean="0"/>
              <a:t>Bromista</a:t>
            </a:r>
            <a:r>
              <a:rPr lang="en-US" b="0" i="1" dirty="0" smtClean="0"/>
              <a:t> : </a:t>
            </a:r>
            <a:r>
              <a:rPr lang="en-US" b="0" i="1" dirty="0" err="1" smtClean="0"/>
              <a:t>periódico</a:t>
            </a:r>
            <a:r>
              <a:rPr lang="en-US" b="0" i="1" dirty="0" smtClean="0"/>
              <a:t> </a:t>
            </a:r>
            <a:r>
              <a:rPr lang="en-US" b="0" i="1" dirty="0" err="1" smtClean="0"/>
              <a:t>semanal</a:t>
            </a:r>
            <a:r>
              <a:rPr lang="en-US" b="0" i="1" dirty="0" smtClean="0"/>
              <a:t>, </a:t>
            </a:r>
            <a:r>
              <a:rPr lang="en-US" b="0" i="1" dirty="0" err="1" smtClean="0"/>
              <a:t>ilustrado</a:t>
            </a:r>
            <a:r>
              <a:rPr lang="en-US" b="0" i="1" dirty="0" smtClean="0"/>
              <a:t>, </a:t>
            </a:r>
            <a:r>
              <a:rPr lang="en-US" b="0" i="1" dirty="0" err="1" smtClean="0"/>
              <a:t>literario</a:t>
            </a:r>
            <a:r>
              <a:rPr lang="en-US" b="0" i="1" dirty="0" smtClean="0"/>
              <a:t>, </a:t>
            </a:r>
            <a:r>
              <a:rPr lang="en-US" b="0" i="1" dirty="0" err="1" smtClean="0"/>
              <a:t>humorístico</a:t>
            </a:r>
            <a:r>
              <a:rPr lang="en-US" b="0" i="1" dirty="0" smtClean="0"/>
              <a:t>, </a:t>
            </a:r>
            <a:r>
              <a:rPr lang="en-US" b="0" i="1" dirty="0" err="1" smtClean="0"/>
              <a:t>joco-sério</a:t>
            </a:r>
            <a:r>
              <a:rPr lang="en-US" b="0" i="1" dirty="0" smtClean="0"/>
              <a:t> y de </a:t>
            </a:r>
            <a:r>
              <a:rPr lang="en-US" b="0" i="1" dirty="0" err="1" smtClean="0"/>
              <a:t>recreo</a:t>
            </a:r>
            <a:r>
              <a:rPr lang="en-US" b="0" dirty="0" smtClean="0"/>
              <a:t/>
            </a:r>
            <a:br>
              <a:rPr lang="en-US" b="0" dirty="0" smtClean="0"/>
            </a:br>
            <a:r>
              <a:rPr lang="en-US" b="0" dirty="0" smtClean="0"/>
              <a:t>Montevideo, Uruguay</a:t>
            </a:r>
            <a:br>
              <a:rPr lang="en-US" b="0" dirty="0" smtClean="0"/>
            </a:br>
            <a:r>
              <a:rPr lang="en-US" b="0" dirty="0" smtClean="0"/>
              <a:t>LAMP</a:t>
            </a:r>
            <a:r>
              <a:rPr lang="en-US" b="0" baseline="0" dirty="0" smtClean="0"/>
              <a:t> holds Apr. 1884-Jan. 1886 in microfilm (http://catalog.crl.edu/record=b2819081~S1) and </a:t>
            </a:r>
            <a:r>
              <a:rPr lang="en-US" b="0" baseline="0" dirty="0" err="1" smtClean="0"/>
              <a:t>digitzed</a:t>
            </a:r>
            <a:r>
              <a:rPr lang="en-US" b="0" baseline="0" dirty="0" smtClean="0"/>
              <a:t> (http://catalog.crl.edu/record=b2843653~S1) </a:t>
            </a:r>
            <a:br>
              <a:rPr lang="en-US" b="0" baseline="0" dirty="0" smtClean="0"/>
            </a:br>
            <a:endParaRPr lang="en-US" b="0" baseline="0" dirty="0" smtClean="0"/>
          </a:p>
          <a:p>
            <a:r>
              <a:rPr lang="vi-VN" b="0" i="1" baseline="0" dirty="0" smtClean="0"/>
              <a:t>Coleccíon Cecilia Grierson, 1877-1986</a:t>
            </a:r>
            <a:r>
              <a:rPr lang="en-US" b="0" baseline="0" dirty="0" smtClean="0"/>
              <a:t/>
            </a:r>
            <a:br>
              <a:rPr lang="en-US" b="0" baseline="0" dirty="0" smtClean="0"/>
            </a:br>
            <a:r>
              <a:rPr lang="en-US" b="0" baseline="0" dirty="0" smtClean="0"/>
              <a:t>Buenos Aires, Argentina</a:t>
            </a:r>
            <a:br>
              <a:rPr lang="en-US" b="0" baseline="0" dirty="0" smtClean="0"/>
            </a:br>
            <a:r>
              <a:rPr lang="en-US" b="0" baseline="0" dirty="0" smtClean="0"/>
              <a:t>LAMP holds 3 microfilm reels http://catalog.crl.edu/record=b2729492~S1</a:t>
            </a:r>
          </a:p>
          <a:p>
            <a:endParaRPr lang="en-US" b="0" baseline="0" dirty="0" smtClean="0"/>
          </a:p>
          <a:p>
            <a:r>
              <a:rPr lang="en-US" b="0" i="1" baseline="0" dirty="0" smtClean="0"/>
              <a:t>Fundo Abdias Nascimento</a:t>
            </a:r>
          </a:p>
          <a:p>
            <a:r>
              <a:rPr lang="en-US" b="0" baseline="0" dirty="0" smtClean="0"/>
              <a:t>Rio de Janeiro, Brazil</a:t>
            </a:r>
          </a:p>
          <a:p>
            <a:r>
              <a:rPr lang="en-US" b="0" baseline="0" dirty="0" smtClean="0"/>
              <a:t>LAMP holds 39 microfilm reels http://catalog.crl.edu/record=b1941010~S1 </a:t>
            </a:r>
          </a:p>
          <a:p>
            <a:endParaRPr lang="en-US" b="0" baseline="0" dirty="0" smtClean="0"/>
          </a:p>
          <a:p>
            <a:r>
              <a:rPr lang="de-DE" b="0" i="1" baseline="0" dirty="0" smtClean="0"/>
              <a:t>Jüdische Wochenschau = La Semana israelita</a:t>
            </a:r>
          </a:p>
          <a:p>
            <a:r>
              <a:rPr lang="de-DE" b="0" baseline="0" dirty="0" smtClean="0"/>
              <a:t>Buenos Aires, Brazil</a:t>
            </a:r>
          </a:p>
          <a:p>
            <a:r>
              <a:rPr lang="de-DE" b="0" baseline="0" dirty="0" smtClean="0"/>
              <a:t>LAMP holds Jan. 1953-Dec. 1967 on 15 microfilm reels http://catalog.crl.edu/record=b2729374~S1 </a:t>
            </a:r>
          </a:p>
          <a:p>
            <a:endParaRPr lang="de-DE" b="0" baseline="0" dirty="0" smtClean="0"/>
          </a:p>
          <a:p>
            <a:r>
              <a:rPr lang="de-DE" b="0" i="1" baseline="0" dirty="0" smtClean="0"/>
              <a:t>Le Courrier</a:t>
            </a:r>
          </a:p>
          <a:p>
            <a:r>
              <a:rPr lang="de-DE" b="0" baseline="0" dirty="0" smtClean="0"/>
              <a:t>Port-au-Prince, Haiti</a:t>
            </a:r>
          </a:p>
          <a:p>
            <a:r>
              <a:rPr lang="de-DE" b="0" baseline="0" dirty="0" smtClean="0"/>
              <a:t>LAMP holds Sept.-Dec 1902 digitized http://catalog.crl.edu/record=b2846349~S5 </a:t>
            </a:r>
          </a:p>
          <a:p>
            <a:endParaRPr lang="de-DE" b="0" baseline="0" dirty="0" smtClean="0"/>
          </a:p>
          <a:p>
            <a:r>
              <a:rPr lang="de-DE" b="0" i="1" baseline="0" dirty="0" smtClean="0"/>
              <a:t>El Mercurio</a:t>
            </a:r>
          </a:p>
          <a:p>
            <a:r>
              <a:rPr lang="de-DE" b="0" baseline="0" dirty="0" smtClean="0"/>
              <a:t>Santiago, Chile</a:t>
            </a:r>
          </a:p>
          <a:p>
            <a:r>
              <a:rPr lang="de-DE" b="0" baseline="0" dirty="0" smtClean="0"/>
              <a:t>LAMP holds Sept. 1909-Dec. 1913 on 30 microfilm reels http://catalog.crl.edu/record=b1392118~S1</a:t>
            </a:r>
            <a:br>
              <a:rPr lang="de-DE" b="0" baseline="0" dirty="0" smtClean="0"/>
            </a:br>
            <a:r>
              <a:rPr lang="de-DE" b="0" baseline="0" dirty="0" smtClean="0"/>
              <a:t>CRL holds additional later years</a:t>
            </a:r>
          </a:p>
          <a:p>
            <a:endParaRPr lang="de-DE" b="0" baseline="0" dirty="0" smtClean="0"/>
          </a:p>
          <a:p>
            <a:r>
              <a:rPr lang="de-DE" b="0" baseline="0" dirty="0" smtClean="0"/>
              <a:t>Brasil Nunca Mais Project</a:t>
            </a:r>
          </a:p>
          <a:p>
            <a:r>
              <a:rPr lang="de-DE" b="0" baseline="0" dirty="0" smtClean="0"/>
              <a:t>CRL holds 543 microfilm reels http://catalog.crl.edu/record=b1417995~S1</a:t>
            </a:r>
          </a:p>
          <a:p>
            <a:r>
              <a:rPr lang="de-DE" b="0" baseline="0" dirty="0" smtClean="0"/>
              <a:t>Also digitized by Brazilian government http://bnmdigital.mpf.mp.br/#!/ </a:t>
            </a:r>
            <a:endParaRPr lang="en-US" b="0" baseline="0" dirty="0" smtClean="0"/>
          </a:p>
        </p:txBody>
      </p:sp>
      <p:sp>
        <p:nvSpPr>
          <p:cNvPr id="4" name="Slide Number Placeholder 3"/>
          <p:cNvSpPr>
            <a:spLocks noGrp="1"/>
          </p:cNvSpPr>
          <p:nvPr>
            <p:ph type="sldNum" sz="quarter" idx="10"/>
          </p:nvPr>
        </p:nvSpPr>
        <p:spPr/>
        <p:txBody>
          <a:bodyPr/>
          <a:lstStyle/>
          <a:p>
            <a:fld id="{B13658A9-543A-45B0-A79C-2A9E477CA9A6}" type="slidenum">
              <a:rPr lang="en-US" smtClean="0"/>
              <a:t>9</a:t>
            </a:fld>
            <a:endParaRPr lang="en-US"/>
          </a:p>
        </p:txBody>
      </p:sp>
    </p:spTree>
    <p:extLst>
      <p:ext uri="{BB962C8B-B14F-4D97-AF65-F5344CB8AC3E}">
        <p14:creationId xmlns:p14="http://schemas.microsoft.com/office/powerpoint/2010/main" val="455479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D8D7B3E-3301-459D-8BC8-F24FCAB45E24}" type="datetimeFigureOut">
              <a:rPr lang="en-US" smtClean="0"/>
              <a:t>9/27/2015</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EAD1203-7A8E-40AC-B5F4-E783ADDA5AE6}"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8D7B3E-3301-459D-8BC8-F24FCAB45E24}" type="datetimeFigureOut">
              <a:rPr lang="en-US" smtClean="0"/>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D1203-7A8E-40AC-B5F4-E783ADDA5AE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D8D7B3E-3301-459D-8BC8-F24FCAB45E24}" type="datetimeFigureOut">
              <a:rPr lang="en-US" smtClean="0"/>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D1203-7A8E-40AC-B5F4-E783ADDA5AE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8D7B3E-3301-459D-8BC8-F24FCAB45E24}" type="datetimeFigureOut">
              <a:rPr lang="en-US" smtClean="0"/>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D1203-7A8E-40AC-B5F4-E783ADDA5AE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D8D7B3E-3301-459D-8BC8-F24FCAB45E24}" type="datetimeFigureOut">
              <a:rPr lang="en-US" smtClean="0"/>
              <a:t>9/27/2015</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D1203-7A8E-40AC-B5F4-E783ADDA5AE6}"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D8D7B3E-3301-459D-8BC8-F24FCAB45E24}" type="datetimeFigureOut">
              <a:rPr lang="en-US" smtClean="0"/>
              <a:t>9/27/2015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D1203-7A8E-40AC-B5F4-E783ADDA5AE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8D7B3E-3301-459D-8BC8-F24FCAB45E24}" type="datetimeFigureOut">
              <a:rPr lang="en-US" smtClean="0"/>
              <a:t>9/27/2015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AD1203-7A8E-40AC-B5F4-E783ADDA5AE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8D7B3E-3301-459D-8BC8-F24FCAB45E24}" type="datetimeFigureOut">
              <a:rPr lang="en-US" smtClean="0"/>
              <a:t>9/27/2015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AD1203-7A8E-40AC-B5F4-E783ADDA5AE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D8D7B3E-3301-459D-8BC8-F24FCAB45E24}" type="datetimeFigureOut">
              <a:rPr lang="en-US" smtClean="0"/>
              <a:t>9/27/2015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AD1203-7A8E-40AC-B5F4-E783ADDA5AE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D8D7B3E-3301-459D-8BC8-F24FCAB45E24}" type="datetimeFigureOut">
              <a:rPr lang="en-US" smtClean="0"/>
              <a:t>9/27/2015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D1203-7A8E-40AC-B5F4-E783ADDA5AE6}"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6D8D7B3E-3301-459D-8BC8-F24FCAB45E24}" type="datetimeFigureOut">
              <a:rPr lang="en-US" smtClean="0"/>
              <a:t>9/27/2015</a:t>
            </a:fld>
            <a:endParaRPr lang="en-US"/>
          </a:p>
        </p:txBody>
      </p:sp>
      <p:sp>
        <p:nvSpPr>
          <p:cNvPr id="7" name="Slide Number Placeholder 6"/>
          <p:cNvSpPr>
            <a:spLocks noGrp="1"/>
          </p:cNvSpPr>
          <p:nvPr>
            <p:ph type="sldNum" sz="quarter" idx="12"/>
          </p:nvPr>
        </p:nvSpPr>
        <p:spPr/>
        <p:txBody>
          <a:bodyPr/>
          <a:lstStyle/>
          <a:p>
            <a:fld id="{1EAD1203-7A8E-40AC-B5F4-E783ADDA5AE6}"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6D8D7B3E-3301-459D-8BC8-F24FCAB45E24}" type="datetimeFigureOut">
              <a:rPr lang="en-US" smtClean="0"/>
              <a:t>9/27/2015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EAD1203-7A8E-40AC-B5F4-E783ADDA5AE6}"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laptoc.library.vanderbilt.edu/query/basic_search.js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irma.org.gt/" TargetMode="External"/><Relationship Id="rId2" Type="http://schemas.openxmlformats.org/officeDocument/2006/relationships/hyperlink" Target="http://www.flacso.cl/" TargetMode="External"/><Relationship Id="rId1" Type="http://schemas.openxmlformats.org/officeDocument/2006/relationships/slideLayout" Target="../slideLayouts/slideLayout2.xml"/><Relationship Id="rId4" Type="http://schemas.openxmlformats.org/officeDocument/2006/relationships/hyperlink" Target="http://lanic.utexas.edu/project/laoap/"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crl.edu/pt-br/area-studies/lamp/membership-information/project-histor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catalog.crl.edu/"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rl.edu/area-studies/lamp/collections/guides" TargetMode="External"/><Relationship Id="rId2" Type="http://schemas.openxmlformats.org/officeDocument/2006/relationships/hyperlink" Target="http://www.crl.edu/sites/default/files/d6/attachments/pages/Lamp%20holdings%2012.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tif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jpeg"/><Relationship Id="rId4" Type="http://schemas.openxmlformats.org/officeDocument/2006/relationships/image" Target="../media/image5.tiff"/><Relationship Id="rId9"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evolution of LAMP and LARRP</a:t>
            </a:r>
            <a:endParaRPr lang="en-US" dirty="0"/>
          </a:p>
        </p:txBody>
      </p:sp>
      <p:sp>
        <p:nvSpPr>
          <p:cNvPr id="2" name="Title 1"/>
          <p:cNvSpPr>
            <a:spLocks noGrp="1"/>
          </p:cNvSpPr>
          <p:nvPr>
            <p:ph type="ctrTitle"/>
          </p:nvPr>
        </p:nvSpPr>
        <p:spPr/>
        <p:txBody>
          <a:bodyPr/>
          <a:lstStyle/>
          <a:p>
            <a:r>
              <a:rPr lang="en-US" dirty="0" smtClean="0"/>
              <a:t>Building on A history of Collaboration</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9850" y="5764280"/>
            <a:ext cx="3720750" cy="560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38200" y="5638800"/>
            <a:ext cx="3733800" cy="830997"/>
          </a:xfrm>
          <a:prstGeom prst="rect">
            <a:avLst/>
          </a:prstGeom>
          <a:noFill/>
        </p:spPr>
        <p:txBody>
          <a:bodyPr wrap="square" rtlCol="0">
            <a:spAutoFit/>
          </a:bodyPr>
          <a:lstStyle/>
          <a:p>
            <a:pPr algn="ctr"/>
            <a:r>
              <a:rPr lang="en-US" sz="1600" dirty="0" smtClean="0"/>
              <a:t>Judy Alspach</a:t>
            </a:r>
          </a:p>
          <a:p>
            <a:pPr algn="ctr"/>
            <a:r>
              <a:rPr lang="en-US" sz="1600" dirty="0" smtClean="0"/>
              <a:t>Area Studies Program Manager</a:t>
            </a:r>
          </a:p>
          <a:p>
            <a:pPr algn="ctr"/>
            <a:r>
              <a:rPr lang="en-US" sz="1600" dirty="0" smtClean="0"/>
              <a:t>Center for Research Libraries</a:t>
            </a:r>
            <a:endParaRPr lang="en-US" sz="1600" dirty="0"/>
          </a:p>
        </p:txBody>
      </p:sp>
    </p:spTree>
    <p:extLst>
      <p:ext uri="{BB962C8B-B14F-4D97-AF65-F5344CB8AC3E}">
        <p14:creationId xmlns:p14="http://schemas.microsoft.com/office/powerpoint/2010/main" val="408352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Larrp</a:t>
            </a:r>
            <a:r>
              <a:rPr lang="en-US" dirty="0" smtClean="0"/>
              <a:t>:  Latin </a:t>
            </a:r>
            <a:r>
              <a:rPr lang="en-US" dirty="0" err="1"/>
              <a:t>Americanist</a:t>
            </a:r>
            <a:r>
              <a:rPr lang="en-US" dirty="0"/>
              <a:t> Research Resources Project </a:t>
            </a:r>
          </a:p>
        </p:txBody>
      </p:sp>
      <p:sp>
        <p:nvSpPr>
          <p:cNvPr id="3" name="Content Placeholder 2"/>
          <p:cNvSpPr>
            <a:spLocks noGrp="1"/>
          </p:cNvSpPr>
          <p:nvPr>
            <p:ph idx="1"/>
          </p:nvPr>
        </p:nvSpPr>
        <p:spPr/>
        <p:txBody>
          <a:bodyPr>
            <a:normAutofit lnSpcReduction="10000"/>
          </a:bodyPr>
          <a:lstStyle/>
          <a:p>
            <a:r>
              <a:rPr lang="en-US" dirty="0"/>
              <a:t>Launched in 1994 as one of three pilot projects recommended by the Task Force on the Acquisition and Distribution of Foreign Language and Area Studies Materials of AAU’s Research Libraries Project, its membership has more than doubled from the initial group of twenty institutions</a:t>
            </a:r>
            <a:r>
              <a:rPr lang="en-US" dirty="0" smtClean="0"/>
              <a:t>.</a:t>
            </a:r>
          </a:p>
          <a:p>
            <a:endParaRPr lang="en-US" dirty="0"/>
          </a:p>
          <a:p>
            <a:r>
              <a:rPr lang="en-US" dirty="0" smtClean="0"/>
              <a:t>As of 2015, LARRP has 46 members paying $900 in annual membership fees.</a:t>
            </a:r>
          </a:p>
          <a:p>
            <a:endParaRPr lang="en-US" dirty="0" smtClean="0"/>
          </a:p>
          <a:p>
            <a:r>
              <a:rPr lang="en-US" dirty="0" smtClean="0"/>
              <a:t>7 LARRP partners in Latin America.</a:t>
            </a:r>
            <a:endParaRPr lang="en-US" dirty="0"/>
          </a:p>
        </p:txBody>
      </p:sp>
    </p:spTree>
    <p:extLst>
      <p:ext uri="{BB962C8B-B14F-4D97-AF65-F5344CB8AC3E}">
        <p14:creationId xmlns:p14="http://schemas.microsoft.com/office/powerpoint/2010/main" val="1397275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LARRP’s early activities</a:t>
            </a:r>
            <a:endParaRPr lang="en-US" dirty="0"/>
          </a:p>
        </p:txBody>
      </p:sp>
      <p:sp>
        <p:nvSpPr>
          <p:cNvPr id="3" name="Content Placeholder 2"/>
          <p:cNvSpPr>
            <a:spLocks noGrp="1"/>
          </p:cNvSpPr>
          <p:nvPr>
            <p:ph idx="1"/>
          </p:nvPr>
        </p:nvSpPr>
        <p:spPr/>
        <p:txBody>
          <a:bodyPr/>
          <a:lstStyle/>
          <a:p>
            <a:r>
              <a:rPr lang="en-US" dirty="0" smtClean="0"/>
              <a:t>A matching grant from the Andrew W. Mellon Foundation launched many of LARRP’s activities.</a:t>
            </a:r>
          </a:p>
          <a:p>
            <a:r>
              <a:rPr lang="en-US" dirty="0" smtClean="0"/>
              <a:t>LARRP received a $405,000 TICFIA (Technological Innovation and Cooperation for Foreign Information Access) grant from the U.S. Dept. of Education in 1999-2002 to support LARRP’s work. University of Texas-Austin was lead institution for this project.</a:t>
            </a:r>
          </a:p>
          <a:p>
            <a:r>
              <a:rPr lang="en-US" dirty="0" smtClean="0"/>
              <a:t>LARRP received a $585,000 TICFIA grant in 2002-2005 to improve access to Latin American grey literature in the social sciences through an Open Archives Portal.  UCLA was lead institution for this project.</a:t>
            </a:r>
            <a:endParaRPr lang="en-US" dirty="0"/>
          </a:p>
        </p:txBody>
      </p:sp>
    </p:spTree>
    <p:extLst>
      <p:ext uri="{BB962C8B-B14F-4D97-AF65-F5344CB8AC3E}">
        <p14:creationId xmlns:p14="http://schemas.microsoft.com/office/powerpoint/2010/main" val="2308506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LARRP’s Initiatives:  </a:t>
            </a:r>
            <a:r>
              <a:rPr lang="en-US" dirty="0" err="1" smtClean="0"/>
              <a:t>laptoc</a:t>
            </a:r>
            <a:r>
              <a:rPr lang="en-US" dirty="0" smtClean="0"/>
              <a:t>	</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The Latin American Periodicals Tables of Contents (LAPTOC) project provides access to tables of contents of journals published in Latin America and the Caribbean.</a:t>
            </a:r>
          </a:p>
          <a:p>
            <a:pPr marL="114300" indent="0">
              <a:buNone/>
            </a:pPr>
            <a:r>
              <a:rPr lang="en-US" dirty="0" smtClean="0"/>
              <a:t>LARRP members contributed Tables of Contents for titles subscribed to by their institutions.</a:t>
            </a:r>
          </a:p>
          <a:p>
            <a:pPr marL="114300" indent="0">
              <a:buNone/>
            </a:pPr>
            <a:r>
              <a:rPr lang="en-US" dirty="0"/>
              <a:t>LAPTOC includes 975 academic and research journals published in 29 countries in the region, including bibliographic references to more than 340,000 articles in the area’s major languages. Most of the articles indexed in LAPTOC were published between 1994 and 2009. </a:t>
            </a:r>
          </a:p>
          <a:p>
            <a:pPr marL="114300" indent="0">
              <a:buNone/>
            </a:pPr>
            <a:endParaRPr lang="en-US" dirty="0"/>
          </a:p>
        </p:txBody>
      </p:sp>
    </p:spTree>
    <p:extLst>
      <p:ext uri="{BB962C8B-B14F-4D97-AF65-F5344CB8AC3E}">
        <p14:creationId xmlns:p14="http://schemas.microsoft.com/office/powerpoint/2010/main" val="707804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LARRP’s Initiatives:  </a:t>
            </a:r>
            <a:r>
              <a:rPr lang="en-US" dirty="0" err="1" smtClean="0"/>
              <a:t>laptoc</a:t>
            </a:r>
            <a:endParaRPr lang="en-US" dirty="0"/>
          </a:p>
        </p:txBody>
      </p:sp>
      <p:sp>
        <p:nvSpPr>
          <p:cNvPr id="3" name="Content Placeholder 2"/>
          <p:cNvSpPr>
            <a:spLocks noGrp="1"/>
          </p:cNvSpPr>
          <p:nvPr>
            <p:ph idx="1"/>
          </p:nvPr>
        </p:nvSpPr>
        <p:spPr/>
        <p:txBody>
          <a:bodyPr/>
          <a:lstStyle/>
          <a:p>
            <a:pPr marL="114300" indent="0">
              <a:buNone/>
            </a:pPr>
            <a:r>
              <a:rPr lang="en-US" dirty="0"/>
              <a:t>LAPTOC is now hosted at Vanderbilt </a:t>
            </a:r>
            <a:r>
              <a:rPr lang="en-US" dirty="0" smtClean="0"/>
              <a:t>University.</a:t>
            </a:r>
          </a:p>
          <a:p>
            <a:pPr marL="114300" indent="0">
              <a:buNone/>
            </a:pPr>
            <a:r>
              <a:rPr lang="en-US" dirty="0" smtClean="0"/>
              <a:t>No new content is being added at this time. </a:t>
            </a:r>
          </a:p>
          <a:p>
            <a:pPr marL="114300" indent="0">
              <a:buNone/>
            </a:pPr>
            <a:endParaRPr lang="en-US" dirty="0" smtClean="0"/>
          </a:p>
          <a:p>
            <a:pPr marL="114300" indent="0">
              <a:buNone/>
            </a:pPr>
            <a:r>
              <a:rPr lang="en-US" dirty="0" smtClean="0"/>
              <a:t>Database </a:t>
            </a:r>
            <a:r>
              <a:rPr lang="en-US" dirty="0"/>
              <a:t>searches can be made by journal title, keywords in author and article titles, and country of publication</a:t>
            </a:r>
            <a:r>
              <a:rPr lang="en-US" dirty="0" smtClean="0"/>
              <a:t>.</a:t>
            </a:r>
          </a:p>
          <a:p>
            <a:pPr marL="114300" indent="0">
              <a:buNone/>
            </a:pPr>
            <a:endParaRPr lang="en-US" dirty="0"/>
          </a:p>
          <a:p>
            <a:pPr marL="114300" indent="0">
              <a:buNone/>
            </a:pPr>
            <a:r>
              <a:rPr lang="en-US" dirty="0"/>
              <a:t>See </a:t>
            </a:r>
            <a:r>
              <a:rPr lang="en-US" dirty="0">
                <a:hlinkClick r:id="rId2"/>
              </a:rPr>
              <a:t>http://</a:t>
            </a:r>
            <a:r>
              <a:rPr lang="en-US" dirty="0" smtClean="0">
                <a:hlinkClick r:id="rId2"/>
              </a:rPr>
              <a:t>laptoc.library.vanderbilt.edu/query/basic_search.jsp</a:t>
            </a:r>
            <a:r>
              <a:rPr lang="en-US" dirty="0" smtClean="0"/>
              <a:t> </a:t>
            </a:r>
            <a:endParaRPr lang="en-US" dirty="0"/>
          </a:p>
          <a:p>
            <a:endParaRPr lang="en-US" dirty="0"/>
          </a:p>
        </p:txBody>
      </p:sp>
    </p:spTree>
    <p:extLst>
      <p:ext uri="{BB962C8B-B14F-4D97-AF65-F5344CB8AC3E}">
        <p14:creationId xmlns:p14="http://schemas.microsoft.com/office/powerpoint/2010/main" val="2527563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LARRP Initiatives:  LAOAP</a:t>
            </a:r>
            <a:endParaRPr lang="en-US" dirty="0"/>
          </a:p>
        </p:txBody>
      </p:sp>
      <p:sp>
        <p:nvSpPr>
          <p:cNvPr id="3" name="Content Placeholder 2"/>
          <p:cNvSpPr>
            <a:spLocks noGrp="1"/>
          </p:cNvSpPr>
          <p:nvPr>
            <p:ph idx="1"/>
          </p:nvPr>
        </p:nvSpPr>
        <p:spPr/>
        <p:txBody>
          <a:bodyPr>
            <a:normAutofit/>
          </a:bodyPr>
          <a:lstStyle/>
          <a:p>
            <a:pPr marL="114300" indent="0">
              <a:buNone/>
            </a:pPr>
            <a:r>
              <a:rPr lang="en-US" dirty="0"/>
              <a:t>The Latin American Open Archives Portal (LAOAP) </a:t>
            </a:r>
            <a:r>
              <a:rPr lang="en-US" dirty="0" smtClean="0"/>
              <a:t>was </a:t>
            </a:r>
            <a:r>
              <a:rPr lang="en-US" dirty="0"/>
              <a:t>a project to build a scholars’ portal at the Latin American Network Information Center (LANIC) to improve access to social sciences grey literature produced in Latin America. </a:t>
            </a:r>
            <a:endParaRPr lang="en-US" dirty="0" smtClean="0"/>
          </a:p>
          <a:p>
            <a:pPr marL="114300" indent="0">
              <a:buNone/>
            </a:pPr>
            <a:r>
              <a:rPr lang="en-US" dirty="0" smtClean="0"/>
              <a:t>LAOAP includes </a:t>
            </a:r>
            <a:r>
              <a:rPr lang="en-US" dirty="0"/>
              <a:t>working documents, preprints, research papers, statistical documents, and other difficult-to-access materials published by research institutions, nongovernmental organizations, and peripheral agencies, and that are not controlled by commercial publishers</a:t>
            </a:r>
            <a:r>
              <a:rPr lang="en-US" dirty="0" smtClean="0"/>
              <a:t>.</a:t>
            </a:r>
          </a:p>
        </p:txBody>
      </p:sp>
    </p:spTree>
    <p:extLst>
      <p:ext uri="{BB962C8B-B14F-4D97-AF65-F5344CB8AC3E}">
        <p14:creationId xmlns:p14="http://schemas.microsoft.com/office/powerpoint/2010/main" val="1693293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LARRP initiatives:  LAOAP</a:t>
            </a:r>
            <a:endParaRPr lang="en-US" dirty="0"/>
          </a:p>
        </p:txBody>
      </p:sp>
      <p:sp>
        <p:nvSpPr>
          <p:cNvPr id="3" name="Content Placeholder 2"/>
          <p:cNvSpPr>
            <a:spLocks noGrp="1"/>
          </p:cNvSpPr>
          <p:nvPr>
            <p:ph idx="1"/>
          </p:nvPr>
        </p:nvSpPr>
        <p:spPr/>
        <p:txBody>
          <a:bodyPr/>
          <a:lstStyle/>
          <a:p>
            <a:pPr marL="114300" indent="0">
              <a:buNone/>
            </a:pPr>
            <a:r>
              <a:rPr lang="en-US" dirty="0"/>
              <a:t>Leading partners of </a:t>
            </a:r>
            <a:r>
              <a:rPr lang="en-US" dirty="0" smtClean="0"/>
              <a:t>LAOAP: </a:t>
            </a:r>
            <a:br>
              <a:rPr lang="en-US" dirty="0" smtClean="0"/>
            </a:br>
            <a:r>
              <a:rPr lang="en-US" dirty="0" smtClean="0">
                <a:hlinkClick r:id="rId2"/>
              </a:rPr>
              <a:t>Facultad </a:t>
            </a:r>
            <a:r>
              <a:rPr lang="en-US" dirty="0" err="1">
                <a:hlinkClick r:id="rId2"/>
              </a:rPr>
              <a:t>Latinoamericana</a:t>
            </a:r>
            <a:r>
              <a:rPr lang="en-US" dirty="0">
                <a:hlinkClick r:id="rId2"/>
              </a:rPr>
              <a:t> de Ciencias Sociales-Chile (link is external)</a:t>
            </a:r>
            <a:r>
              <a:rPr lang="en-US" dirty="0"/>
              <a:t> (FLACSO-Chile) and </a:t>
            </a:r>
            <a:r>
              <a:rPr lang="en-US" dirty="0" smtClean="0"/>
              <a:t/>
            </a:r>
            <a:br>
              <a:rPr lang="en-US" dirty="0" smtClean="0"/>
            </a:br>
            <a:r>
              <a:rPr lang="en-US" dirty="0" smtClean="0">
                <a:hlinkClick r:id="rId3"/>
              </a:rPr>
              <a:t>Centro </a:t>
            </a:r>
            <a:r>
              <a:rPr lang="en-US" dirty="0">
                <a:hlinkClick r:id="rId3"/>
              </a:rPr>
              <a:t>de </a:t>
            </a:r>
            <a:r>
              <a:rPr lang="en-US" dirty="0" err="1">
                <a:hlinkClick r:id="rId3"/>
              </a:rPr>
              <a:t>Investigaciones</a:t>
            </a:r>
            <a:r>
              <a:rPr lang="en-US" dirty="0">
                <a:hlinkClick r:id="rId3"/>
              </a:rPr>
              <a:t> </a:t>
            </a:r>
            <a:r>
              <a:rPr lang="en-US" dirty="0" err="1">
                <a:hlinkClick r:id="rId3"/>
              </a:rPr>
              <a:t>Regionales</a:t>
            </a:r>
            <a:r>
              <a:rPr lang="en-US" dirty="0">
                <a:hlinkClick r:id="rId3"/>
              </a:rPr>
              <a:t> de </a:t>
            </a:r>
            <a:r>
              <a:rPr lang="en-US" dirty="0" err="1">
                <a:hlinkClick r:id="rId3"/>
              </a:rPr>
              <a:t>Mesoamérica</a:t>
            </a:r>
            <a:r>
              <a:rPr lang="en-US" dirty="0">
                <a:hlinkClick r:id="rId3"/>
              </a:rPr>
              <a:t> (link is external)</a:t>
            </a:r>
            <a:r>
              <a:rPr lang="en-US" dirty="0"/>
              <a:t> (CIRMA</a:t>
            </a:r>
            <a:r>
              <a:rPr lang="en-US" dirty="0" smtClean="0"/>
              <a:t>).</a:t>
            </a:r>
          </a:p>
          <a:p>
            <a:pPr marL="114300" indent="0">
              <a:buNone/>
            </a:pPr>
            <a:endParaRPr lang="en-US" dirty="0"/>
          </a:p>
          <a:p>
            <a:pPr marL="114300" indent="0">
              <a:buNone/>
            </a:pPr>
            <a:r>
              <a:rPr lang="en-US" dirty="0" smtClean="0"/>
              <a:t>Content available at </a:t>
            </a:r>
            <a:r>
              <a:rPr lang="en-US" dirty="0">
                <a:hlinkClick r:id="rId4"/>
              </a:rPr>
              <a:t>http://lanic.utexas.edu/project/laoap/</a:t>
            </a:r>
            <a:r>
              <a:rPr lang="en-US" dirty="0"/>
              <a:t> </a:t>
            </a:r>
          </a:p>
        </p:txBody>
      </p:sp>
    </p:spTree>
    <p:extLst>
      <p:ext uri="{BB962C8B-B14F-4D97-AF65-F5344CB8AC3E}">
        <p14:creationId xmlns:p14="http://schemas.microsoft.com/office/powerpoint/2010/main" val="278564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LARRP’s initiatives:  </a:t>
            </a:r>
            <a:br>
              <a:rPr lang="en-US" dirty="0" smtClean="0"/>
            </a:br>
            <a:r>
              <a:rPr lang="en-US" dirty="0" smtClean="0"/>
              <a:t>distributed Resources Project</a:t>
            </a:r>
            <a:endParaRPr lang="en-US" dirty="0"/>
          </a:p>
        </p:txBody>
      </p:sp>
      <p:sp>
        <p:nvSpPr>
          <p:cNvPr id="3" name="Content Placeholder 2"/>
          <p:cNvSpPr>
            <a:spLocks noGrp="1"/>
          </p:cNvSpPr>
          <p:nvPr>
            <p:ph idx="1"/>
          </p:nvPr>
        </p:nvSpPr>
        <p:spPr/>
        <p:txBody>
          <a:bodyPr/>
          <a:lstStyle/>
          <a:p>
            <a:pPr marL="114300" indent="0">
              <a:buNone/>
            </a:pPr>
            <a:r>
              <a:rPr lang="en-US" dirty="0"/>
              <a:t>Distributed resources is an agreement between participating North American libraries designed to strengthen the collective coverage of monographs and other resources produced in Latin America. </a:t>
            </a:r>
            <a:endParaRPr lang="en-US" dirty="0" smtClean="0"/>
          </a:p>
          <a:p>
            <a:pPr marL="114300" indent="0">
              <a:buNone/>
            </a:pPr>
            <a:r>
              <a:rPr lang="en-US" dirty="0" smtClean="0"/>
              <a:t>Through </a:t>
            </a:r>
            <a:r>
              <a:rPr lang="en-US" dirty="0"/>
              <a:t>the concerted reallocation of library collection budgets, enhanced coverage of “non-core” materials is provided in an interconnected network of collections. The total reallocated funding </a:t>
            </a:r>
            <a:r>
              <a:rPr lang="en-US" dirty="0" smtClean="0"/>
              <a:t>has been more </a:t>
            </a:r>
            <a:r>
              <a:rPr lang="en-US" dirty="0"/>
              <a:t>than $170,000 per year</a:t>
            </a:r>
            <a:r>
              <a:rPr lang="en-US" dirty="0" smtClean="0"/>
              <a:t>.</a:t>
            </a:r>
          </a:p>
          <a:p>
            <a:pPr marL="114300" indent="0">
              <a:buNone/>
            </a:pPr>
            <a:r>
              <a:rPr lang="en-US" dirty="0" smtClean="0"/>
              <a:t>Libraries commit 7% of collections budget to their self-declared area of focus.</a:t>
            </a:r>
            <a:endParaRPr lang="en-US" dirty="0"/>
          </a:p>
        </p:txBody>
      </p:sp>
    </p:spTree>
    <p:extLst>
      <p:ext uri="{BB962C8B-B14F-4D97-AF65-F5344CB8AC3E}">
        <p14:creationId xmlns:p14="http://schemas.microsoft.com/office/powerpoint/2010/main" val="3997681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LARRP’s mission</a:t>
            </a:r>
            <a:endParaRPr lang="en-US" dirty="0"/>
          </a:p>
        </p:txBody>
      </p:sp>
      <p:sp>
        <p:nvSpPr>
          <p:cNvPr id="5" name="Content Placeholder 4"/>
          <p:cNvSpPr>
            <a:spLocks noGrp="1"/>
          </p:cNvSpPr>
          <p:nvPr>
            <p:ph idx="1"/>
          </p:nvPr>
        </p:nvSpPr>
        <p:spPr/>
        <p:txBody>
          <a:bodyPr/>
          <a:lstStyle/>
          <a:p>
            <a:r>
              <a:rPr lang="en-US" dirty="0"/>
              <a:t>To provide access to information that supports all forms of </a:t>
            </a:r>
            <a:r>
              <a:rPr lang="en-US" dirty="0" smtClean="0"/>
              <a:t>scholarship</a:t>
            </a:r>
          </a:p>
          <a:p>
            <a:endParaRPr lang="en-US" dirty="0"/>
          </a:p>
          <a:p>
            <a:r>
              <a:rPr lang="en-US" dirty="0" smtClean="0"/>
              <a:t>To </a:t>
            </a:r>
            <a:r>
              <a:rPr lang="en-US" dirty="0"/>
              <a:t>promote free and equitable access to these resources for the global scholarly </a:t>
            </a:r>
            <a:r>
              <a:rPr lang="en-US" dirty="0" smtClean="0"/>
              <a:t>community</a:t>
            </a:r>
          </a:p>
          <a:p>
            <a:endParaRPr lang="en-US" dirty="0"/>
          </a:p>
          <a:p>
            <a:r>
              <a:rPr lang="en-US" dirty="0" smtClean="0"/>
              <a:t>To </a:t>
            </a:r>
            <a:r>
              <a:rPr lang="en-US" dirty="0"/>
              <a:t>actively seek partnerships with institutions that contribute to the flow of information</a:t>
            </a:r>
          </a:p>
          <a:p>
            <a:endParaRPr lang="en-US" dirty="0"/>
          </a:p>
        </p:txBody>
      </p:sp>
    </p:spTree>
    <p:extLst>
      <p:ext uri="{BB962C8B-B14F-4D97-AF65-F5344CB8AC3E}">
        <p14:creationId xmlns:p14="http://schemas.microsoft.com/office/powerpoint/2010/main" val="451781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Center for research Libraries</a:t>
            </a:r>
            <a:endParaRPr lang="en-US" dirty="0"/>
          </a:p>
        </p:txBody>
      </p:sp>
      <p:sp>
        <p:nvSpPr>
          <p:cNvPr id="3" name="Content Placeholder 2"/>
          <p:cNvSpPr>
            <a:spLocks noGrp="1"/>
          </p:cNvSpPr>
          <p:nvPr>
            <p:ph idx="1"/>
          </p:nvPr>
        </p:nvSpPr>
        <p:spPr/>
        <p:txBody>
          <a:bodyPr>
            <a:normAutofit fontScale="77500" lnSpcReduction="20000"/>
          </a:bodyPr>
          <a:lstStyle/>
          <a:p>
            <a:pPr marL="114300" indent="0">
              <a:buNone/>
            </a:pPr>
            <a:r>
              <a:rPr lang="en-US" dirty="0"/>
              <a:t>	</a:t>
            </a:r>
            <a:r>
              <a:rPr lang="en-US" dirty="0" smtClean="0"/>
              <a:t>		</a:t>
            </a:r>
            <a:r>
              <a:rPr lang="en-US" dirty="0"/>
              <a:t>	</a:t>
            </a:r>
            <a:r>
              <a:rPr lang="en-US" dirty="0" smtClean="0"/>
              <a:t/>
            </a:r>
            <a:br>
              <a:rPr lang="en-US" dirty="0" smtClean="0"/>
            </a:br>
            <a:r>
              <a:rPr lang="en-US" dirty="0" smtClean="0"/>
              <a:t>				</a:t>
            </a:r>
            <a:r>
              <a:rPr lang="en-US" sz="3000" dirty="0" smtClean="0"/>
              <a:t>The </a:t>
            </a:r>
            <a:r>
              <a:rPr lang="en-US" sz="3000" dirty="0"/>
              <a:t>Center for Research </a:t>
            </a:r>
            <a:br>
              <a:rPr lang="en-US" sz="3000" dirty="0"/>
            </a:br>
            <a:r>
              <a:rPr lang="en-US" sz="3000" dirty="0" smtClean="0"/>
              <a:t>				Libraries (</a:t>
            </a:r>
            <a:r>
              <a:rPr lang="en-US" sz="3000" dirty="0"/>
              <a:t>CRL) is an </a:t>
            </a:r>
            <a:r>
              <a:rPr lang="en-US" sz="3000" dirty="0" smtClean="0"/>
              <a:t/>
            </a:r>
            <a:br>
              <a:rPr lang="en-US" sz="3000" dirty="0" smtClean="0"/>
            </a:br>
            <a:r>
              <a:rPr lang="en-US" sz="3000" dirty="0" smtClean="0"/>
              <a:t>				international </a:t>
            </a:r>
            <a:r>
              <a:rPr lang="en-US" sz="3000" dirty="0"/>
              <a:t>consortium </a:t>
            </a:r>
            <a:r>
              <a:rPr lang="en-US" sz="3000" dirty="0" smtClean="0"/>
              <a:t/>
            </a:r>
            <a:br>
              <a:rPr lang="en-US" sz="3000" dirty="0" smtClean="0"/>
            </a:br>
            <a:r>
              <a:rPr lang="en-US" sz="3000" dirty="0" smtClean="0"/>
              <a:t>				of </a:t>
            </a:r>
            <a:r>
              <a:rPr lang="en-US" sz="3000" dirty="0"/>
              <a:t>university, college, and </a:t>
            </a:r>
            <a:r>
              <a:rPr lang="en-US" sz="3000" dirty="0" smtClean="0"/>
              <a:t/>
            </a:r>
            <a:br>
              <a:rPr lang="en-US" sz="3000" dirty="0" smtClean="0"/>
            </a:br>
            <a:r>
              <a:rPr lang="en-US" sz="3000" dirty="0" smtClean="0"/>
              <a:t>				independent </a:t>
            </a:r>
            <a:r>
              <a:rPr lang="en-US" sz="3000" dirty="0"/>
              <a:t>research </a:t>
            </a:r>
            <a:r>
              <a:rPr lang="en-US" sz="3000" dirty="0" smtClean="0"/>
              <a:t/>
            </a:r>
            <a:br>
              <a:rPr lang="en-US" sz="3000" dirty="0" smtClean="0"/>
            </a:br>
            <a:r>
              <a:rPr lang="en-US" sz="3000" dirty="0" smtClean="0"/>
              <a:t>				libraries</a:t>
            </a:r>
            <a:r>
              <a:rPr lang="en-US" sz="3000" dirty="0"/>
              <a:t>. </a:t>
            </a:r>
            <a:r>
              <a:rPr lang="en-US" sz="3000" dirty="0" smtClean="0"/>
              <a:t/>
            </a:r>
            <a:br>
              <a:rPr lang="en-US" sz="3000" dirty="0" smtClean="0"/>
            </a:br>
            <a:r>
              <a:rPr lang="en-US" dirty="0" smtClean="0"/>
              <a:t/>
            </a:r>
            <a:br>
              <a:rPr lang="en-US" dirty="0" smtClean="0"/>
            </a:br>
            <a:endParaRPr lang="en-US" dirty="0" smtClean="0"/>
          </a:p>
          <a:p>
            <a:pPr marL="114300" indent="0">
              <a:buNone/>
            </a:pPr>
            <a:endParaRPr lang="en-US" sz="1600" dirty="0" smtClean="0"/>
          </a:p>
          <a:p>
            <a:pPr marL="114300" indent="0">
              <a:buNone/>
            </a:pPr>
            <a:r>
              <a:rPr lang="en-US" sz="2800" dirty="0" smtClean="0"/>
              <a:t/>
            </a:r>
            <a:br>
              <a:rPr lang="en-US" sz="2800" dirty="0" smtClean="0"/>
            </a:br>
            <a:r>
              <a:rPr lang="en-US" sz="2800" dirty="0" smtClean="0"/>
              <a:t>Founded </a:t>
            </a:r>
            <a:r>
              <a:rPr lang="en-US" sz="2800" dirty="0"/>
              <a:t>in 1949, CRL supports original research and inspired teaching in the humanities, sciences, and social sciences by preserving and making available to scholars a wealth of rare and uncommon primary source materials from all world regions</a:t>
            </a:r>
            <a:r>
              <a:rPr lang="en-US" sz="2800" dirty="0" smtClean="0"/>
              <a:t>.</a:t>
            </a:r>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76400"/>
            <a:ext cx="3733800" cy="2800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3106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Founding members of CRL</a:t>
            </a:r>
            <a:endParaRPr lang="en-US" dirty="0"/>
          </a:p>
        </p:txBody>
      </p:sp>
      <p:sp>
        <p:nvSpPr>
          <p:cNvPr id="3" name="Content Placeholder 2"/>
          <p:cNvSpPr>
            <a:spLocks noGrp="1"/>
          </p:cNvSpPr>
          <p:nvPr>
            <p:ph sz="half" idx="1"/>
          </p:nvPr>
        </p:nvSpPr>
        <p:spPr>
          <a:xfrm>
            <a:off x="426128" y="1719071"/>
            <a:ext cx="3841072" cy="4407408"/>
          </a:xfrm>
        </p:spPr>
        <p:txBody>
          <a:bodyPr/>
          <a:lstStyle/>
          <a:p>
            <a:r>
              <a:rPr lang="en-US" dirty="0" smtClean="0"/>
              <a:t>University of Chicago</a:t>
            </a:r>
          </a:p>
          <a:p>
            <a:r>
              <a:rPr lang="en-US" dirty="0" smtClean="0"/>
              <a:t>Illinois Institute of Technology</a:t>
            </a:r>
          </a:p>
          <a:p>
            <a:r>
              <a:rPr lang="en-US" dirty="0" smtClean="0"/>
              <a:t>University of Illinois</a:t>
            </a:r>
          </a:p>
          <a:p>
            <a:r>
              <a:rPr lang="en-US" dirty="0" smtClean="0"/>
              <a:t>University of Iowa</a:t>
            </a:r>
          </a:p>
          <a:p>
            <a:r>
              <a:rPr lang="en-US" dirty="0" smtClean="0"/>
              <a:t>Indiana University</a:t>
            </a:r>
            <a:endParaRPr lang="en-US" dirty="0"/>
          </a:p>
        </p:txBody>
      </p:sp>
      <p:sp>
        <p:nvSpPr>
          <p:cNvPr id="4" name="Content Placeholder 3"/>
          <p:cNvSpPr>
            <a:spLocks noGrp="1"/>
          </p:cNvSpPr>
          <p:nvPr>
            <p:ph sz="half" idx="2"/>
          </p:nvPr>
        </p:nvSpPr>
        <p:spPr>
          <a:xfrm>
            <a:off x="4495800" y="1719071"/>
            <a:ext cx="4191000" cy="4407408"/>
          </a:xfrm>
        </p:spPr>
        <p:txBody>
          <a:bodyPr/>
          <a:lstStyle/>
          <a:p>
            <a:r>
              <a:rPr lang="en-US" dirty="0" smtClean="0"/>
              <a:t>University of Kansas</a:t>
            </a:r>
          </a:p>
          <a:p>
            <a:r>
              <a:rPr lang="en-US" dirty="0" smtClean="0"/>
              <a:t>Michigan State College</a:t>
            </a:r>
          </a:p>
          <a:p>
            <a:r>
              <a:rPr lang="en-US" dirty="0" smtClean="0"/>
              <a:t>University of Minnesota</a:t>
            </a:r>
          </a:p>
          <a:p>
            <a:r>
              <a:rPr lang="en-US" dirty="0" smtClean="0"/>
              <a:t>Northwestern University</a:t>
            </a:r>
          </a:p>
          <a:p>
            <a:r>
              <a:rPr lang="en-US" dirty="0" smtClean="0"/>
              <a:t>Purdue University</a:t>
            </a:r>
            <a:endParaRPr lang="en-US" dirty="0"/>
          </a:p>
        </p:txBody>
      </p:sp>
    </p:spTree>
    <p:extLst>
      <p:ext uri="{BB962C8B-B14F-4D97-AF65-F5344CB8AC3E}">
        <p14:creationId xmlns:p14="http://schemas.microsoft.com/office/powerpoint/2010/main" val="3346050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CRL Libraries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More than 200 North American CRL members in 2015</a:t>
            </a:r>
          </a:p>
          <a:p>
            <a:pPr>
              <a:buFont typeface="Wingdings" panose="05000000000000000000" pitchFamily="2" charset="2"/>
              <a:buChar char="Ø"/>
            </a:pPr>
            <a:r>
              <a:rPr lang="en-US" dirty="0" smtClean="0"/>
              <a:t>Global Members in Germany, India, Hong Kong</a:t>
            </a:r>
          </a:p>
          <a:p>
            <a:endParaRPr lang="en-US" sz="2000" dirty="0" smtClean="0"/>
          </a:p>
          <a:p>
            <a:pPr marL="114300" indent="0">
              <a:buNone/>
            </a:pPr>
            <a:r>
              <a:rPr lang="en-US" dirty="0" smtClean="0"/>
              <a:t>Benefits include:</a:t>
            </a:r>
          </a:p>
          <a:p>
            <a:pPr lvl="1"/>
            <a:r>
              <a:rPr lang="en-US" dirty="0" smtClean="0"/>
              <a:t>Extended Interlibrary Loan of CRL collection</a:t>
            </a:r>
          </a:p>
          <a:p>
            <a:pPr lvl="1"/>
            <a:r>
              <a:rPr lang="en-US" dirty="0" smtClean="0"/>
              <a:t>Digital Delivery of CRL materials</a:t>
            </a:r>
          </a:p>
          <a:p>
            <a:pPr lvl="1"/>
            <a:r>
              <a:rPr lang="en-US" dirty="0" smtClean="0"/>
              <a:t>Access to LLMC-Digital</a:t>
            </a:r>
          </a:p>
          <a:p>
            <a:pPr lvl="1"/>
            <a:r>
              <a:rPr lang="en-US" dirty="0" smtClean="0"/>
              <a:t>Cooperative collection programs and services</a:t>
            </a:r>
          </a:p>
          <a:p>
            <a:pPr lvl="1"/>
            <a:r>
              <a:rPr lang="en-US" dirty="0" smtClean="0"/>
              <a:t>Licensing of specialized databases</a:t>
            </a:r>
          </a:p>
          <a:p>
            <a:pPr lvl="1"/>
            <a:r>
              <a:rPr lang="en-US" dirty="0"/>
              <a:t>Access to Charleston Advisor</a:t>
            </a:r>
          </a:p>
          <a:p>
            <a:pPr marL="411480" lvl="1" indent="0">
              <a:buNone/>
            </a:pPr>
            <a:endParaRPr lang="en-US" dirty="0"/>
          </a:p>
        </p:txBody>
      </p:sp>
    </p:spTree>
    <p:extLst>
      <p:ext uri="{BB962C8B-B14F-4D97-AF65-F5344CB8AC3E}">
        <p14:creationId xmlns:p14="http://schemas.microsoft.com/office/powerpoint/2010/main" val="1854793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Materials Projects</a:t>
            </a:r>
            <a:endParaRPr lang="en-US" dirty="0"/>
          </a:p>
        </p:txBody>
      </p:sp>
      <p:sp>
        <p:nvSpPr>
          <p:cNvPr id="3" name="Content Placeholder 2"/>
          <p:cNvSpPr>
            <a:spLocks noGrp="1"/>
          </p:cNvSpPr>
          <p:nvPr>
            <p:ph idx="1"/>
          </p:nvPr>
        </p:nvSpPr>
        <p:spPr/>
        <p:txBody>
          <a:bodyPr>
            <a:normAutofit/>
          </a:bodyPr>
          <a:lstStyle/>
          <a:p>
            <a:pPr marL="114300" indent="0">
              <a:buNone/>
            </a:pPr>
            <a:r>
              <a:rPr lang="en-US" dirty="0" smtClean="0"/>
              <a:t>The “AMPs” were founded to acquire, preserve, and maintain a collection of rare and hard to obtain research materials from or about six world regions.</a:t>
            </a:r>
          </a:p>
          <a:p>
            <a:pPr marL="114300" indent="0">
              <a:buNone/>
            </a:pPr>
            <a:endParaRPr lang="en-US" sz="2000" dirty="0"/>
          </a:p>
          <a:p>
            <a:r>
              <a:rPr lang="en-US" sz="2200" dirty="0" smtClean="0"/>
              <a:t>CAMP - Cooperative Africana Materials Project – 1963</a:t>
            </a:r>
          </a:p>
          <a:p>
            <a:r>
              <a:rPr lang="en-US" sz="2200" dirty="0" smtClean="0"/>
              <a:t>SAMP - South Asia Materials Project – 1967 </a:t>
            </a:r>
          </a:p>
          <a:p>
            <a:r>
              <a:rPr lang="en-US" sz="2200" dirty="0" smtClean="0"/>
              <a:t>SEAM - Southeast Asia Materials Project - 1970</a:t>
            </a:r>
          </a:p>
          <a:p>
            <a:r>
              <a:rPr lang="en-US" sz="2200" dirty="0" smtClean="0"/>
              <a:t>LAMP - (Latin American Microform Project) – 1975</a:t>
            </a:r>
          </a:p>
          <a:p>
            <a:r>
              <a:rPr lang="en-US" sz="2200" dirty="0" smtClean="0"/>
              <a:t>MEMP - Middle East Materials Project – 1987 </a:t>
            </a:r>
          </a:p>
          <a:p>
            <a:r>
              <a:rPr lang="en-US" sz="2200" dirty="0" smtClean="0"/>
              <a:t>SEEMP - Slavic &amp; East European Materials Project – 1995 </a:t>
            </a:r>
          </a:p>
          <a:p>
            <a:endParaRPr lang="en-US" dirty="0" smtClean="0"/>
          </a:p>
          <a:p>
            <a:endParaRPr lang="en-US" dirty="0"/>
          </a:p>
        </p:txBody>
      </p:sp>
    </p:spTree>
    <p:extLst>
      <p:ext uri="{BB962C8B-B14F-4D97-AF65-F5344CB8AC3E}">
        <p14:creationId xmlns:p14="http://schemas.microsoft.com/office/powerpoint/2010/main" val="1036964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LAMP’s early activities</a:t>
            </a:r>
            <a:endParaRPr lang="en-US" dirty="0"/>
          </a:p>
        </p:txBody>
      </p:sp>
      <p:sp>
        <p:nvSpPr>
          <p:cNvPr id="3" name="Content Placeholder 2"/>
          <p:cNvSpPr>
            <a:spLocks noGrp="1"/>
          </p:cNvSpPr>
          <p:nvPr>
            <p:ph idx="1"/>
          </p:nvPr>
        </p:nvSpPr>
        <p:spPr>
          <a:xfrm>
            <a:off x="152400" y="1676400"/>
            <a:ext cx="8839200" cy="5029200"/>
          </a:xfrm>
        </p:spPr>
        <p:txBody>
          <a:bodyPr>
            <a:normAutofit fontScale="77500" lnSpcReduction="20000"/>
          </a:bodyPr>
          <a:lstStyle/>
          <a:p>
            <a:pPr marL="114300" indent="0">
              <a:buNone/>
            </a:pPr>
            <a:r>
              <a:rPr lang="en-US" sz="2800" dirty="0"/>
              <a:t>At its first meeting in 1975, the LAMP Executive Committee decided </a:t>
            </a:r>
            <a:r>
              <a:rPr lang="en-US" sz="2800" dirty="0" smtClean="0"/>
              <a:t>to concentrate </a:t>
            </a:r>
            <a:r>
              <a:rPr lang="en-US" sz="2800" dirty="0"/>
              <a:t>its modest resources </a:t>
            </a:r>
            <a:r>
              <a:rPr lang="en-US" sz="2800" dirty="0" smtClean="0"/>
              <a:t>from 16 members </a:t>
            </a:r>
            <a:r>
              <a:rPr lang="en-US" sz="2800" dirty="0"/>
              <a:t>on the purchase of microfilms on Mexico and Brazil, </a:t>
            </a:r>
            <a:r>
              <a:rPr lang="en-US" sz="2800" dirty="0" smtClean="0"/>
              <a:t>the </a:t>
            </a:r>
            <a:r>
              <a:rPr lang="en-US" sz="2800" dirty="0"/>
              <a:t>countries of greatest interest to the membership at that time. </a:t>
            </a:r>
            <a:r>
              <a:rPr lang="en-US" sz="2800" dirty="0" smtClean="0"/>
              <a:t/>
            </a:r>
            <a:br>
              <a:rPr lang="en-US" sz="2800" dirty="0" smtClean="0"/>
            </a:br>
            <a:r>
              <a:rPr lang="en-US" sz="2800" dirty="0" smtClean="0"/>
              <a:t/>
            </a:r>
            <a:br>
              <a:rPr lang="en-US" sz="2800" dirty="0" smtClean="0"/>
            </a:br>
            <a:r>
              <a:rPr lang="en-US" sz="2800" dirty="0" smtClean="0"/>
              <a:t>Sixty </a:t>
            </a:r>
            <a:r>
              <a:rPr lang="en-US" sz="2800" dirty="0"/>
              <a:t>reels of positive film </a:t>
            </a:r>
            <a:r>
              <a:rPr lang="en-US" sz="2800" dirty="0" smtClean="0"/>
              <a:t>for </a:t>
            </a:r>
            <a:r>
              <a:rPr lang="en-US" sz="2800" dirty="0"/>
              <a:t>the Mexico City Newspaper, </a:t>
            </a:r>
            <a:r>
              <a:rPr lang="en-US" sz="2800" i="1" dirty="0" err="1"/>
              <a:t>Siglo</a:t>
            </a:r>
            <a:r>
              <a:rPr lang="en-US" sz="2800" i="1" dirty="0"/>
              <a:t> XIX </a:t>
            </a:r>
            <a:r>
              <a:rPr lang="en-US" sz="2800" dirty="0"/>
              <a:t>(1841–96) were LAMP’s first purchase. </a:t>
            </a:r>
            <a:r>
              <a:rPr lang="en-US" sz="2800" dirty="0" smtClean="0"/>
              <a:t/>
            </a:r>
            <a:br>
              <a:rPr lang="en-US" sz="2800" dirty="0" smtClean="0"/>
            </a:br>
            <a:r>
              <a:rPr lang="en-US" sz="2800" dirty="0" smtClean="0"/>
              <a:t/>
            </a:r>
            <a:br>
              <a:rPr lang="en-US" sz="2800" dirty="0" smtClean="0"/>
            </a:br>
            <a:r>
              <a:rPr lang="en-US" sz="2800" dirty="0" smtClean="0"/>
              <a:t>In </a:t>
            </a:r>
            <a:r>
              <a:rPr lang="en-US" sz="2800" dirty="0"/>
              <a:t>keeping with this initial policy, several original Brazilian filming projects were also approved in the early years. Among those were filming of three important document collections published in Sao Paulo: “</a:t>
            </a:r>
            <a:r>
              <a:rPr lang="en-US" sz="2800" i="1" dirty="0" err="1"/>
              <a:t>Atas</a:t>
            </a:r>
            <a:r>
              <a:rPr lang="en-US" sz="2800" i="1" dirty="0"/>
              <a:t> da </a:t>
            </a:r>
            <a:r>
              <a:rPr lang="en-US" sz="2800" i="1" dirty="0" err="1"/>
              <a:t>Camara</a:t>
            </a:r>
            <a:r>
              <a:rPr lang="en-US" sz="2800" i="1" dirty="0"/>
              <a:t> da </a:t>
            </a:r>
            <a:r>
              <a:rPr lang="en-US" sz="2800" i="1" dirty="0" err="1"/>
              <a:t>Cidade</a:t>
            </a:r>
            <a:r>
              <a:rPr lang="en-US" sz="2800" i="1" dirty="0"/>
              <a:t> de Sao Paulo</a:t>
            </a:r>
            <a:r>
              <a:rPr lang="en-US" sz="2800" dirty="0"/>
              <a:t>,” “</a:t>
            </a:r>
            <a:r>
              <a:rPr lang="en-US" sz="2800" i="1" dirty="0" err="1"/>
              <a:t>Registro</a:t>
            </a:r>
            <a:r>
              <a:rPr lang="en-US" sz="2800" i="1" dirty="0"/>
              <a:t> </a:t>
            </a:r>
            <a:r>
              <a:rPr lang="en-US" sz="2800" i="1" dirty="0" err="1"/>
              <a:t>geral</a:t>
            </a:r>
            <a:r>
              <a:rPr lang="en-US" sz="2800" i="1" dirty="0"/>
              <a:t> da </a:t>
            </a:r>
            <a:r>
              <a:rPr lang="en-US" sz="2800" i="1" dirty="0" err="1"/>
              <a:t>Camara</a:t>
            </a:r>
            <a:r>
              <a:rPr lang="en-US" sz="2800" i="1" dirty="0"/>
              <a:t> da </a:t>
            </a:r>
            <a:r>
              <a:rPr lang="en-US" sz="2800" i="1" dirty="0" err="1"/>
              <a:t>Cidade</a:t>
            </a:r>
            <a:r>
              <a:rPr lang="en-US" sz="2800" i="1" dirty="0"/>
              <a:t> de Sao Paulo</a:t>
            </a:r>
            <a:r>
              <a:rPr lang="en-US" sz="2800" dirty="0"/>
              <a:t>,” and “</a:t>
            </a:r>
            <a:r>
              <a:rPr lang="en-US" sz="2800" i="1" dirty="0" err="1"/>
              <a:t>Inventorios</a:t>
            </a:r>
            <a:r>
              <a:rPr lang="en-US" sz="2800" i="1" dirty="0"/>
              <a:t> e </a:t>
            </a:r>
            <a:r>
              <a:rPr lang="en-US" sz="2800" i="1" dirty="0" err="1"/>
              <a:t>testamentos</a:t>
            </a:r>
            <a:r>
              <a:rPr lang="en-US" sz="2800" i="1" dirty="0"/>
              <a:t>; </a:t>
            </a:r>
            <a:r>
              <a:rPr lang="en-US" sz="2800" i="1" dirty="0" err="1"/>
              <a:t>papeis</a:t>
            </a:r>
            <a:r>
              <a:rPr lang="en-US" sz="2800" i="1" dirty="0"/>
              <a:t> </a:t>
            </a:r>
            <a:r>
              <a:rPr lang="en-US" sz="2800" i="1" dirty="0" err="1"/>
              <a:t>que</a:t>
            </a:r>
            <a:r>
              <a:rPr lang="en-US" sz="2800" i="1" dirty="0"/>
              <a:t> </a:t>
            </a:r>
            <a:r>
              <a:rPr lang="en-US" sz="2800" i="1" dirty="0" err="1"/>
              <a:t>perteneceram</a:t>
            </a:r>
            <a:r>
              <a:rPr lang="en-US" sz="2800" i="1" dirty="0"/>
              <a:t> </a:t>
            </a:r>
            <a:r>
              <a:rPr lang="en-US" sz="2800" i="1" dirty="0" err="1"/>
              <a:t>ao</a:t>
            </a:r>
            <a:r>
              <a:rPr lang="en-US" sz="2800" i="1" dirty="0"/>
              <a:t> lo </a:t>
            </a:r>
            <a:r>
              <a:rPr lang="en-US" sz="2800" i="1" dirty="0" err="1"/>
              <a:t>cartorio</a:t>
            </a:r>
            <a:r>
              <a:rPr lang="en-US" sz="2800" i="1" dirty="0"/>
              <a:t> de </a:t>
            </a:r>
            <a:r>
              <a:rPr lang="en-US" sz="2800" i="1" dirty="0" err="1"/>
              <a:t>orfaos</a:t>
            </a:r>
            <a:r>
              <a:rPr lang="en-US" sz="2800" i="1" dirty="0"/>
              <a:t> da capital</a:t>
            </a:r>
            <a:r>
              <a:rPr lang="en-US" sz="2800" dirty="0" smtClean="0"/>
              <a:t>.”</a:t>
            </a:r>
            <a:br>
              <a:rPr lang="en-US" sz="2800" dirty="0" smtClean="0"/>
            </a:br>
            <a:endParaRPr lang="en-US" sz="2800" dirty="0" smtClean="0"/>
          </a:p>
          <a:p>
            <a:pPr marL="114300" indent="0">
              <a:buNone/>
            </a:pPr>
            <a:r>
              <a:rPr lang="en-US" sz="2100" dirty="0">
                <a:solidFill>
                  <a:srgbClr val="0066FF"/>
                </a:solidFill>
                <a:hlinkClick r:id="rId2"/>
              </a:rPr>
              <a:t>http://www.crl.edu/pt-br/area-studies/lamp/membership-information/project-history</a:t>
            </a:r>
            <a:endParaRPr lang="en-US" sz="2100" dirty="0">
              <a:solidFill>
                <a:srgbClr val="0066FF"/>
              </a:solidFill>
            </a:endParaRPr>
          </a:p>
        </p:txBody>
      </p:sp>
    </p:spTree>
    <p:extLst>
      <p:ext uri="{BB962C8B-B14F-4D97-AF65-F5344CB8AC3E}">
        <p14:creationId xmlns:p14="http://schemas.microsoft.com/office/powerpoint/2010/main" val="3563067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LAMP’s collection</a:t>
            </a:r>
            <a:endParaRPr lang="en-US" dirty="0"/>
          </a:p>
        </p:txBody>
      </p:sp>
      <p:sp>
        <p:nvSpPr>
          <p:cNvPr id="3" name="Content Placeholder 2"/>
          <p:cNvSpPr>
            <a:spLocks noGrp="1"/>
          </p:cNvSpPr>
          <p:nvPr>
            <p:ph idx="1"/>
          </p:nvPr>
        </p:nvSpPr>
        <p:spPr/>
        <p:txBody>
          <a:bodyPr/>
          <a:lstStyle/>
          <a:p>
            <a:r>
              <a:rPr lang="en-US" dirty="0" smtClean="0"/>
              <a:t>Acquired primarily through purchase or original microfilming/digitization.</a:t>
            </a:r>
          </a:p>
          <a:p>
            <a:r>
              <a:rPr lang="en-US" dirty="0" smtClean="0"/>
              <a:t>Funded by annual membership fees of $765.  LAMP has 49 members in 2015.</a:t>
            </a:r>
          </a:p>
          <a:p>
            <a:r>
              <a:rPr lang="en-US" dirty="0" smtClean="0"/>
              <a:t>Preserved at the Center for Research Libraries in Chicago and available for borrowing by members of LAMP and CRL libraries.</a:t>
            </a:r>
          </a:p>
          <a:p>
            <a:r>
              <a:rPr lang="en-US" dirty="0" smtClean="0"/>
              <a:t>Search the </a:t>
            </a:r>
            <a:r>
              <a:rPr lang="en-US" dirty="0"/>
              <a:t>CRL </a:t>
            </a:r>
            <a:r>
              <a:rPr lang="en-US" dirty="0" smtClean="0"/>
              <a:t>Catalog at </a:t>
            </a:r>
            <a:r>
              <a:rPr lang="en-US" dirty="0">
                <a:hlinkClick r:id="rId2"/>
              </a:rPr>
              <a:t>http://catalog.crl.edu</a:t>
            </a:r>
            <a:r>
              <a:rPr lang="en-US" dirty="0" smtClean="0">
                <a:hlinkClick r:id="rId2"/>
              </a:rPr>
              <a:t>/</a:t>
            </a:r>
            <a:r>
              <a:rPr lang="en-US" dirty="0" smtClean="0"/>
              <a:t> </a:t>
            </a:r>
          </a:p>
          <a:p>
            <a:endParaRPr lang="en-US" dirty="0"/>
          </a:p>
        </p:txBody>
      </p:sp>
    </p:spTree>
    <p:extLst>
      <p:ext uri="{BB962C8B-B14F-4D97-AF65-F5344CB8AC3E}">
        <p14:creationId xmlns:p14="http://schemas.microsoft.com/office/powerpoint/2010/main" val="451350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LAMP’s Collection</a:t>
            </a:r>
            <a:endParaRPr lang="en-US" dirty="0"/>
          </a:p>
        </p:txBody>
      </p:sp>
      <p:sp>
        <p:nvSpPr>
          <p:cNvPr id="3" name="Content Placeholder 2"/>
          <p:cNvSpPr>
            <a:spLocks noGrp="1"/>
          </p:cNvSpPr>
          <p:nvPr>
            <p:ph idx="1"/>
          </p:nvPr>
        </p:nvSpPr>
        <p:spPr/>
        <p:txBody>
          <a:bodyPr/>
          <a:lstStyle/>
          <a:p>
            <a:r>
              <a:rPr lang="en-US" dirty="0" smtClean="0"/>
              <a:t>Includes newspapers, archival collections, government documents, periodicals, ephemera and other rare material from/about Latin America.</a:t>
            </a:r>
          </a:p>
          <a:p>
            <a:r>
              <a:rPr lang="en-US" dirty="0" smtClean="0"/>
              <a:t>Mostly on microfilm, but also includes microfiche and digital collections.</a:t>
            </a:r>
          </a:p>
          <a:p>
            <a:r>
              <a:rPr lang="en-US" dirty="0" smtClean="0"/>
              <a:t>Holdings </a:t>
            </a:r>
            <a:r>
              <a:rPr lang="en-US" dirty="0"/>
              <a:t>list available:  </a:t>
            </a:r>
            <a:r>
              <a:rPr lang="en-US" sz="2000" dirty="0">
                <a:hlinkClick r:id="rId2"/>
              </a:rPr>
              <a:t>http://</a:t>
            </a:r>
            <a:r>
              <a:rPr lang="en-US" sz="2000" dirty="0" smtClean="0">
                <a:hlinkClick r:id="rId2"/>
              </a:rPr>
              <a:t>www.crl.edu/sites/default/files/d6/attachments/pages/Lamp%20holdings%2012.pdf</a:t>
            </a:r>
            <a:r>
              <a:rPr lang="en-US" sz="2000" dirty="0" smtClean="0"/>
              <a:t> </a:t>
            </a:r>
          </a:p>
          <a:p>
            <a:r>
              <a:rPr lang="en-US" dirty="0" smtClean="0"/>
              <a:t>Guide to </a:t>
            </a:r>
            <a:r>
              <a:rPr lang="en-US" dirty="0"/>
              <a:t>Collections available:  </a:t>
            </a:r>
            <a:r>
              <a:rPr lang="en-US" sz="2000" dirty="0">
                <a:hlinkClick r:id="rId3"/>
              </a:rPr>
              <a:t>http://</a:t>
            </a:r>
            <a:r>
              <a:rPr lang="en-US" sz="2000" dirty="0" smtClean="0">
                <a:hlinkClick r:id="rId3"/>
              </a:rPr>
              <a:t>www.crl.edu/area-studies/lamp/collections/guides</a:t>
            </a:r>
            <a:r>
              <a:rPr lang="en-US" sz="2000" dirty="0" smtClean="0"/>
              <a:t> </a:t>
            </a:r>
            <a:endParaRPr lang="en-US" sz="2000" dirty="0"/>
          </a:p>
        </p:txBody>
      </p:sp>
    </p:spTree>
    <p:extLst>
      <p:ext uri="{BB962C8B-B14F-4D97-AF65-F5344CB8AC3E}">
        <p14:creationId xmlns:p14="http://schemas.microsoft.com/office/powerpoint/2010/main" val="2047184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LAMP collection images</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637818"/>
            <a:ext cx="2743200" cy="3844637"/>
          </a:xfr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81800" y="1600200"/>
            <a:ext cx="2032574" cy="2563921"/>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30928" y="3928175"/>
            <a:ext cx="2683446" cy="2929823"/>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48855" y="1605023"/>
            <a:ext cx="4332945" cy="1747777"/>
          </a:xfrm>
          <a:prstGeom prst="rect">
            <a:avLst/>
          </a:prstGeom>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0962" y="5388475"/>
            <a:ext cx="2123145" cy="1386393"/>
          </a:xfrm>
          <a:prstGeom prst="rect">
            <a:avLst/>
          </a:prstGeom>
        </p:spPr>
      </p:pic>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87011" y="3326233"/>
            <a:ext cx="2856589" cy="1600675"/>
          </a:xfrm>
          <a:prstGeom prst="rect">
            <a:avLst/>
          </a:prstGeom>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29716" y="4953000"/>
            <a:ext cx="3601212" cy="1599876"/>
          </a:xfrm>
          <a:prstGeom prst="rect">
            <a:avLst/>
          </a:prstGeom>
        </p:spPr>
      </p:pic>
    </p:spTree>
    <p:extLst>
      <p:ext uri="{BB962C8B-B14F-4D97-AF65-F5344CB8AC3E}">
        <p14:creationId xmlns:p14="http://schemas.microsoft.com/office/powerpoint/2010/main" val="23265118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TotalTime>
  <Words>826</Words>
  <Application>Microsoft Office PowerPoint</Application>
  <PresentationFormat>On-screen Show (4:3)</PresentationFormat>
  <Paragraphs>115</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Book Antiqua</vt:lpstr>
      <vt:lpstr>Calibri</vt:lpstr>
      <vt:lpstr>Century Gothic</vt:lpstr>
      <vt:lpstr>Wingdings</vt:lpstr>
      <vt:lpstr>Apothecary</vt:lpstr>
      <vt:lpstr>Building on A history of Collaboration</vt:lpstr>
      <vt:lpstr>The Center for research Libraries</vt:lpstr>
      <vt:lpstr>Founding members of CRL</vt:lpstr>
      <vt:lpstr>Current CRL Libraries</vt:lpstr>
      <vt:lpstr>Area Materials Projects</vt:lpstr>
      <vt:lpstr>LAMP’s early activities</vt:lpstr>
      <vt:lpstr>LAMP’s collection</vt:lpstr>
      <vt:lpstr>LAMP’s Collection</vt:lpstr>
      <vt:lpstr>LAMP collection images</vt:lpstr>
      <vt:lpstr>Larrp:  Latin Americanist Research Resources Project </vt:lpstr>
      <vt:lpstr>LARRP’s early activities</vt:lpstr>
      <vt:lpstr>LARRP’s Initiatives:  laptoc </vt:lpstr>
      <vt:lpstr>LARRP’s Initiatives:  laptoc</vt:lpstr>
      <vt:lpstr>LARRP Initiatives:  LAOAP</vt:lpstr>
      <vt:lpstr>LARRP initiatives:  LAOAP</vt:lpstr>
      <vt:lpstr>LARRP’s initiatives:   distributed Resources Project</vt:lpstr>
      <vt:lpstr>LARRP’s mission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on A history of Collaboration</dc:title>
  <dc:creator>Judy Alspach</dc:creator>
  <cp:lastModifiedBy>Mairelys Lemus-Rojas</cp:lastModifiedBy>
  <cp:revision>18</cp:revision>
  <dcterms:created xsi:type="dcterms:W3CDTF">2015-05-19T15:10:48Z</dcterms:created>
  <dcterms:modified xsi:type="dcterms:W3CDTF">2015-09-27T17:40:29Z</dcterms:modified>
</cp:coreProperties>
</file>